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3" r:id="rId4"/>
    <p:sldId id="258" r:id="rId5"/>
    <p:sldId id="259" r:id="rId6"/>
    <p:sldId id="260" r:id="rId7"/>
    <p:sldId id="261" r:id="rId8"/>
    <p:sldId id="262" r:id="rId9"/>
    <p:sldId id="301" r:id="rId10"/>
    <p:sldId id="290" r:id="rId11"/>
    <p:sldId id="281" r:id="rId12"/>
    <p:sldId id="280" r:id="rId13"/>
    <p:sldId id="292" r:id="rId14"/>
    <p:sldId id="291" r:id="rId15"/>
    <p:sldId id="293" r:id="rId16"/>
    <p:sldId id="264" r:id="rId17"/>
    <p:sldId id="294" r:id="rId18"/>
    <p:sldId id="265" r:id="rId19"/>
    <p:sldId id="266" r:id="rId20"/>
    <p:sldId id="295" r:id="rId21"/>
    <p:sldId id="267" r:id="rId22"/>
    <p:sldId id="296" r:id="rId23"/>
    <p:sldId id="268" r:id="rId24"/>
    <p:sldId id="269" r:id="rId25"/>
    <p:sldId id="297" r:id="rId26"/>
    <p:sldId id="270" r:id="rId27"/>
    <p:sldId id="298" r:id="rId28"/>
    <p:sldId id="271" r:id="rId29"/>
    <p:sldId id="272" r:id="rId30"/>
    <p:sldId id="273" r:id="rId31"/>
    <p:sldId id="302" r:id="rId32"/>
    <p:sldId id="274" r:id="rId33"/>
    <p:sldId id="275" r:id="rId34"/>
    <p:sldId id="300" r:id="rId35"/>
    <p:sldId id="279" r:id="rId36"/>
    <p:sldId id="299"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tzinger, Carol" initials="BC" lastIdx="3" clrIdx="0">
    <p:extLst>
      <p:ext uri="{19B8F6BF-5375-455C-9EA6-DF929625EA0E}">
        <p15:presenceInfo xmlns:p15="http://schemas.microsoft.com/office/powerpoint/2012/main" userId="S::bitzinger.1@osu.edu::c8916c8d-ed64-4f7a-8ce3-85a283491f7d" providerId="AD"/>
      </p:ext>
    </p:extLst>
  </p:cmAuthor>
  <p:cmAuthor id="2" name="Wess, Karissa" initials="WK" lastIdx="4" clrIdx="1">
    <p:extLst>
      <p:ext uri="{19B8F6BF-5375-455C-9EA6-DF929625EA0E}">
        <p15:presenceInfo xmlns:p15="http://schemas.microsoft.com/office/powerpoint/2012/main" userId="S::wess.10@osu.edu::13f735dd-22d2-485b-a472-80ff48018b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4EEE5-0D6B-B528-7049-04676D720C6B}" v="148" dt="2022-03-15T20:21:26.133"/>
    <p1510:client id="{6EAD7DC8-5104-4906-83C8-533C0EDC9061}" v="2" dt="2022-01-18T19:22:44.644"/>
    <p1510:client id="{A323FA80-456D-8EC5-9F3B-408FE7010314}" v="3" dt="2022-03-08T16:17:08.932"/>
    <p1510:client id="{B59E88A6-4C98-7E56-60A0-E83D60D29DFE}" v="86" dt="2021-12-16T17:05:38.604"/>
    <p1510:client id="{BFAD50E1-BAEA-E026-7ABC-DFA16346A41A}" v="7" dt="2021-12-16T14:50:32.907"/>
    <p1510:client id="{D677816A-5F45-A1A0-DBBF-F8424FFA96EA}" v="4" dt="2022-03-16T15:17:33.967"/>
    <p1510:client id="{D94DC282-2AD9-0A0D-D518-A3FCF09204E1}" v="606" dt="2022-03-07T23:20:17.991"/>
    <p1510:client id="{F93C7136-B447-1EC7-3275-D183891C1981}" v="677" dt="2022-01-18T20:19:16.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6C6F-6443-4DCD-AF33-F723358A9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37BF8D-04FB-4CCC-87F7-AA13D9744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EA301-A9DF-4844-BD7C-C036C2093729}"/>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5" name="Footer Placeholder 4">
            <a:extLst>
              <a:ext uri="{FF2B5EF4-FFF2-40B4-BE49-F238E27FC236}">
                <a16:creationId xmlns:a16="http://schemas.microsoft.com/office/drawing/2014/main" id="{6D0F7E56-0CC3-4442-AF8B-D1B1E1AFF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B7BC7-5DD5-4BA2-9662-BA2C38C0529F}"/>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383195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1D31-4479-4A2F-9A1A-110A91F96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585CB-A300-45A0-A22C-FC62B5A28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3A8F9-BED9-484E-A157-BDA5243395F6}"/>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5" name="Footer Placeholder 4">
            <a:extLst>
              <a:ext uri="{FF2B5EF4-FFF2-40B4-BE49-F238E27FC236}">
                <a16:creationId xmlns:a16="http://schemas.microsoft.com/office/drawing/2014/main" id="{7DAE0046-EAFC-437E-A7AA-A23F424DC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E0A6F-D556-4DF6-AAA1-E0BC770CCFBB}"/>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345522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14AD-3707-4964-9C08-AE30AB73AE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0D1D92-A01A-4D12-BA5B-A523581C8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857A5-40EC-4F2E-8A3F-DE94F4F2425A}"/>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5" name="Footer Placeholder 4">
            <a:extLst>
              <a:ext uri="{FF2B5EF4-FFF2-40B4-BE49-F238E27FC236}">
                <a16:creationId xmlns:a16="http://schemas.microsoft.com/office/drawing/2014/main" id="{FC056533-1FE1-4BD5-B6D3-91BA736BC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05425-EC91-4298-BDD6-62183CBDF30D}"/>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65958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87F3-4CCA-4929-9B2F-74729DCA0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E75F4-615F-4728-B550-39DDC6CBAA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00528-54AD-49DE-864E-D8C4B60D1E10}"/>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5" name="Footer Placeholder 4">
            <a:extLst>
              <a:ext uri="{FF2B5EF4-FFF2-40B4-BE49-F238E27FC236}">
                <a16:creationId xmlns:a16="http://schemas.microsoft.com/office/drawing/2014/main" id="{72A09091-A36A-4E90-B64B-100AC1EFC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1F66E-3FBE-451A-8EDF-12B79680F0B1}"/>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399132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7394-7366-417E-88A0-13EF5C404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6622C-5990-4C55-B985-470881A429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0E04C-9E9B-4A02-9A18-B208FE1AB92C}"/>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5" name="Footer Placeholder 4">
            <a:extLst>
              <a:ext uri="{FF2B5EF4-FFF2-40B4-BE49-F238E27FC236}">
                <a16:creationId xmlns:a16="http://schemas.microsoft.com/office/drawing/2014/main" id="{6DA2B5E1-877B-4534-8327-28F90ED8E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98FF6-6F40-43F9-89E1-3FE46BF334B3}"/>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411096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21EC-F6D4-4D06-9E25-550929F11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7A9EE-9AE4-4124-B80E-D4D562857E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C8D7C-B5F3-40ED-A558-71B24A4808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72BF12-B888-4447-A20D-041294203CA6}"/>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6" name="Footer Placeholder 5">
            <a:extLst>
              <a:ext uri="{FF2B5EF4-FFF2-40B4-BE49-F238E27FC236}">
                <a16:creationId xmlns:a16="http://schemas.microsoft.com/office/drawing/2014/main" id="{7AFE2B38-339E-401A-864B-71FC2D619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C0F3A-EC3D-4A3E-8E73-0BC861DEA8DF}"/>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243697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E81C-0905-44DB-A4C3-9ECCDB3478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ACFFE-846B-466B-BF54-E8BA4C237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1916A1-A787-44BF-86F2-93A05B4ECF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4BF83-1AEC-433A-9613-5131BBC58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5EE6C-DFB7-4F58-AA36-89FE093280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4A1588-B5E2-423A-986C-11FFDED3BB79}"/>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8" name="Footer Placeholder 7">
            <a:extLst>
              <a:ext uri="{FF2B5EF4-FFF2-40B4-BE49-F238E27FC236}">
                <a16:creationId xmlns:a16="http://schemas.microsoft.com/office/drawing/2014/main" id="{8D95C9E2-645E-4266-9CA6-34D550324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CB870-5A54-4945-823D-02B62A246532}"/>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190095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006E-D910-418C-94DF-68333073D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49A43-11AA-4349-A0CB-EB3A1C10E052}"/>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4" name="Footer Placeholder 3">
            <a:extLst>
              <a:ext uri="{FF2B5EF4-FFF2-40B4-BE49-F238E27FC236}">
                <a16:creationId xmlns:a16="http://schemas.microsoft.com/office/drawing/2014/main" id="{CF72A546-847F-4A3F-B5F2-7CA6C86F3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EAAB34-CB09-4CE8-88C6-38027546775A}"/>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211730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1F578-8551-4E58-9846-B603E1396C10}"/>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3" name="Footer Placeholder 2">
            <a:extLst>
              <a:ext uri="{FF2B5EF4-FFF2-40B4-BE49-F238E27FC236}">
                <a16:creationId xmlns:a16="http://schemas.microsoft.com/office/drawing/2014/main" id="{05B567B5-6CE7-4C3C-AD41-DEEE4DA044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0B7F77-3532-4ACA-A897-D3C02623393D}"/>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138792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376A-3033-4C21-89C1-876270BCB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476DD-DB15-4DA6-95F3-CA768CD32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1E624A-5EE5-47A2-8CF9-B91B81E91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6E23-5E1D-47DF-91CA-8F22DDCFD764}"/>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6" name="Footer Placeholder 5">
            <a:extLst>
              <a:ext uri="{FF2B5EF4-FFF2-40B4-BE49-F238E27FC236}">
                <a16:creationId xmlns:a16="http://schemas.microsoft.com/office/drawing/2014/main" id="{7DDFFE43-57C4-4695-8B98-145BA1AFE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CBC8B-6ABC-4972-9AF4-E3FBDC84AB22}"/>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201600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7A76-D1AC-4C11-A816-E9E678E39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1D276-57C2-4BAF-87C8-E497BD905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62ED3C-9053-46F3-B87E-FE06F111C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DFD21-5225-42C3-BC5E-89DB0C463D11}"/>
              </a:ext>
            </a:extLst>
          </p:cNvPr>
          <p:cNvSpPr>
            <a:spLocks noGrp="1"/>
          </p:cNvSpPr>
          <p:nvPr>
            <p:ph type="dt" sz="half" idx="10"/>
          </p:nvPr>
        </p:nvSpPr>
        <p:spPr/>
        <p:txBody>
          <a:bodyPr/>
          <a:lstStyle/>
          <a:p>
            <a:fld id="{151FD152-16A4-4FD1-870C-7B746ECCD577}" type="datetimeFigureOut">
              <a:rPr lang="en-US" smtClean="0"/>
              <a:t>3/16/2022</a:t>
            </a:fld>
            <a:endParaRPr lang="en-US"/>
          </a:p>
        </p:txBody>
      </p:sp>
      <p:sp>
        <p:nvSpPr>
          <p:cNvPr id="6" name="Footer Placeholder 5">
            <a:extLst>
              <a:ext uri="{FF2B5EF4-FFF2-40B4-BE49-F238E27FC236}">
                <a16:creationId xmlns:a16="http://schemas.microsoft.com/office/drawing/2014/main" id="{04E21DEA-54B5-4A0B-9967-096CDCB9C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749EF-21E4-4521-9D36-2BACF3D295EA}"/>
              </a:ext>
            </a:extLst>
          </p:cNvPr>
          <p:cNvSpPr>
            <a:spLocks noGrp="1"/>
          </p:cNvSpPr>
          <p:nvPr>
            <p:ph type="sldNum" sz="quarter" idx="12"/>
          </p:nvPr>
        </p:nvSpPr>
        <p:spPr/>
        <p:txBody>
          <a:bodyPr/>
          <a:lstStyle/>
          <a:p>
            <a:fld id="{4B366133-6776-4DC4-9E37-45571723FF85}" type="slidenum">
              <a:rPr lang="en-US" smtClean="0"/>
              <a:t>‹#›</a:t>
            </a:fld>
            <a:endParaRPr lang="en-US"/>
          </a:p>
        </p:txBody>
      </p:sp>
    </p:spTree>
    <p:extLst>
      <p:ext uri="{BB962C8B-B14F-4D97-AF65-F5344CB8AC3E}">
        <p14:creationId xmlns:p14="http://schemas.microsoft.com/office/powerpoint/2010/main" val="174907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1D729-05D1-4434-9C7C-2F4B3903F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AAA6E-3E9B-472B-87B2-F773B2D08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40378-1D8E-4AEA-B5B6-63C92C0B6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FD152-16A4-4FD1-870C-7B746ECCD577}" type="datetimeFigureOut">
              <a:rPr lang="en-US" smtClean="0"/>
              <a:t>3/16/2022</a:t>
            </a:fld>
            <a:endParaRPr lang="en-US"/>
          </a:p>
        </p:txBody>
      </p:sp>
      <p:sp>
        <p:nvSpPr>
          <p:cNvPr id="5" name="Footer Placeholder 4">
            <a:extLst>
              <a:ext uri="{FF2B5EF4-FFF2-40B4-BE49-F238E27FC236}">
                <a16:creationId xmlns:a16="http://schemas.microsoft.com/office/drawing/2014/main" id="{81421068-5F21-4C8B-AFE7-7ED316D3E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FEAB1-D9B9-40BB-8F74-92CEF409D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66133-6776-4DC4-9E37-45571723FF85}" type="slidenum">
              <a:rPr lang="en-US" smtClean="0"/>
              <a:t>‹#›</a:t>
            </a:fld>
            <a:endParaRPr lang="en-US"/>
          </a:p>
        </p:txBody>
      </p:sp>
    </p:spTree>
    <p:extLst>
      <p:ext uri="{BB962C8B-B14F-4D97-AF65-F5344CB8AC3E}">
        <p14:creationId xmlns:p14="http://schemas.microsoft.com/office/powerpoint/2010/main" val="171232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usfin.osu.edu/buy-sell-travel/travel/contact-travel-ag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ownloads/travel_assign_travel_assistan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anda.com/currency-converter/en/?from=EUR&amp;to=USD&amp;amount=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usfin.osu.edu/sites/default/files/211_travel.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Downloads/2021_travel.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sa.gov/travel/plan-book/per-diem-rates/per-diem-rates-looku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ep.state.gov/STEP/" TargetMode="External"/><Relationship Id="rId2" Type="http://schemas.openxmlformats.org/officeDocument/2006/relationships/hyperlink" Target="https://www.docusign.net/Member/PowerFormSigning.aspx?PowerFormId=857c8564-b5bf-4ff6-b52b-8f1a5ce25295&amp;env=na1&amp;acct=387d1013-fb1c-4705-9bd9-7cf575f484ce&amp;v=2" TargetMode="External"/><Relationship Id="rId1" Type="http://schemas.openxmlformats.org/officeDocument/2006/relationships/slideLayout" Target="../slideLayouts/slideLayout2.xml"/><Relationship Id="rId5" Type="http://schemas.openxmlformats.org/officeDocument/2006/relationships/hyperlink" Target="https://oia.osu.edu/units/global-education/health-and-safety/emergencies-abroad/" TargetMode="External"/><Relationship Id="rId4" Type="http://schemas.openxmlformats.org/officeDocument/2006/relationships/hyperlink" Target="https://oia.osu.edu/units/global-education/health-and-safety/traveler-insuran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busfin.osu.edu/policies-forms?combine=&amp;department%5B%5D=25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dmin.resources.osu.edu/workday/workday-for-core-users-finance/sa-create-a-spend-authoriz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oncursolutions.com/home.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F8958-CFDC-490A-96CB-27A06AE5B4BC}"/>
              </a:ext>
            </a:extLst>
          </p:cNvPr>
          <p:cNvSpPr>
            <a:spLocks noGrp="1"/>
          </p:cNvSpPr>
          <p:nvPr>
            <p:ph type="ctrTitle"/>
          </p:nvPr>
        </p:nvSpPr>
        <p:spPr>
          <a:xfrm>
            <a:off x="795338" y="1566473"/>
            <a:ext cx="10601325" cy="2166723"/>
          </a:xfrm>
        </p:spPr>
        <p:txBody>
          <a:bodyPr>
            <a:normAutofit/>
          </a:bodyPr>
          <a:lstStyle/>
          <a:p>
            <a:r>
              <a:rPr lang="en-US" sz="6600"/>
              <a:t>Arts &amp; Sciences Travel Process</a:t>
            </a:r>
          </a:p>
        </p:txBody>
      </p:sp>
      <p:sp>
        <p:nvSpPr>
          <p:cNvPr id="3" name="Subtitle 2">
            <a:extLst>
              <a:ext uri="{FF2B5EF4-FFF2-40B4-BE49-F238E27FC236}">
                <a16:creationId xmlns:a16="http://schemas.microsoft.com/office/drawing/2014/main" id="{EBF10307-6670-4303-B067-DB0DC64EC127}"/>
              </a:ext>
            </a:extLst>
          </p:cNvPr>
          <p:cNvSpPr>
            <a:spLocks noGrp="1"/>
          </p:cNvSpPr>
          <p:nvPr>
            <p:ph type="subTitle" idx="1"/>
          </p:nvPr>
        </p:nvSpPr>
        <p:spPr>
          <a:xfrm>
            <a:off x="795338" y="4092320"/>
            <a:ext cx="10601325" cy="1144884"/>
          </a:xfrm>
        </p:spPr>
        <p:txBody>
          <a:bodyPr>
            <a:normAutofit/>
          </a:bodyPr>
          <a:lstStyle/>
          <a:p>
            <a:r>
              <a:rPr lang="en-US"/>
              <a:t>An Overview</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5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66CF-E53A-4F3B-AC22-B50D67A2CACD}"/>
              </a:ext>
            </a:extLst>
          </p:cNvPr>
          <p:cNvSpPr>
            <a:spLocks noGrp="1"/>
          </p:cNvSpPr>
          <p:nvPr>
            <p:ph type="title"/>
          </p:nvPr>
        </p:nvSpPr>
        <p:spPr>
          <a:xfrm>
            <a:off x="839788" y="365125"/>
            <a:ext cx="10515600" cy="1161671"/>
          </a:xfrm>
        </p:spPr>
        <p:txBody>
          <a:bodyPr/>
          <a:lstStyle/>
          <a:p>
            <a:r>
              <a:rPr lang="en-US">
                <a:latin typeface="Tw Cen MT" panose="020B0602020104020603" pitchFamily="34" charset="0"/>
              </a:rPr>
              <a:t>ADDITIONAL FLIGHT CONSIDERATIONS</a:t>
            </a:r>
          </a:p>
        </p:txBody>
      </p:sp>
      <p:sp>
        <p:nvSpPr>
          <p:cNvPr id="4" name="Text Placeholder 3">
            <a:extLst>
              <a:ext uri="{FF2B5EF4-FFF2-40B4-BE49-F238E27FC236}">
                <a16:creationId xmlns:a16="http://schemas.microsoft.com/office/drawing/2014/main" id="{8D810E22-262D-4D8F-8D9D-3E5CCE9C4434}"/>
              </a:ext>
            </a:extLst>
          </p:cNvPr>
          <p:cNvSpPr>
            <a:spLocks noGrp="1"/>
          </p:cNvSpPr>
          <p:nvPr>
            <p:ph type="body" idx="1"/>
          </p:nvPr>
        </p:nvSpPr>
        <p:spPr>
          <a:xfrm>
            <a:off x="836612" y="1473121"/>
            <a:ext cx="5157787" cy="823912"/>
          </a:xfrm>
        </p:spPr>
        <p:txBody>
          <a:bodyPr/>
          <a:lstStyle/>
          <a:p>
            <a:r>
              <a:rPr lang="en-US">
                <a:solidFill>
                  <a:schemeClr val="accent1"/>
                </a:solidFill>
                <a:latin typeface="Tw Cen MT" panose="020B0602020104020603" pitchFamily="34" charset="0"/>
              </a:rPr>
              <a:t>Flight Changes, International Flights, and Group Travel</a:t>
            </a:r>
          </a:p>
        </p:txBody>
      </p:sp>
      <p:sp>
        <p:nvSpPr>
          <p:cNvPr id="3" name="Content Placeholder 2">
            <a:extLst>
              <a:ext uri="{FF2B5EF4-FFF2-40B4-BE49-F238E27FC236}">
                <a16:creationId xmlns:a16="http://schemas.microsoft.com/office/drawing/2014/main" id="{A3BD90A0-1464-4585-B7BC-C4C63FD65532}"/>
              </a:ext>
            </a:extLst>
          </p:cNvPr>
          <p:cNvSpPr>
            <a:spLocks noGrp="1"/>
          </p:cNvSpPr>
          <p:nvPr>
            <p:ph sz="half" idx="2"/>
          </p:nvPr>
        </p:nvSpPr>
        <p:spPr>
          <a:xfrm>
            <a:off x="836612" y="2396018"/>
            <a:ext cx="5157787" cy="3684588"/>
          </a:xfrm>
        </p:spPr>
        <p:txBody>
          <a:bodyPr vert="horz" lIns="91440" tIns="45720" rIns="91440" bIns="45720" rtlCol="0" anchor="t">
            <a:normAutofit fontScale="62500" lnSpcReduction="20000"/>
          </a:bodyPr>
          <a:lstStyle/>
          <a:p>
            <a:r>
              <a:rPr lang="en-US" sz="2900" dirty="0">
                <a:latin typeface="Tw Cen MT"/>
              </a:rPr>
              <a:t>If you need to make changes to a booked flight for any reason, reach out to a CTP agent. </a:t>
            </a:r>
            <a:endParaRPr lang="en-US" sz="2900">
              <a:latin typeface="Tw Cen MT" panose="020B0602020104020603" pitchFamily="34" charset="0"/>
            </a:endParaRPr>
          </a:p>
          <a:p>
            <a:pPr lvl="1"/>
            <a:r>
              <a:rPr lang="en-US" sz="2600" dirty="0">
                <a:latin typeface="Tw Cen MT"/>
              </a:rPr>
              <a:t>After booking and making changes, you may receive multiple notifications to expense flights from the Travel office.</a:t>
            </a:r>
          </a:p>
          <a:p>
            <a:r>
              <a:rPr lang="en-US" sz="2900" dirty="0">
                <a:latin typeface="Tw Cen MT"/>
              </a:rPr>
              <a:t>It is strongly encouraged that you work with a CTP agent for all international travel.</a:t>
            </a:r>
          </a:p>
          <a:p>
            <a:r>
              <a:rPr lang="en-US" sz="2900" dirty="0">
                <a:latin typeface="Tw Cen MT"/>
              </a:rPr>
              <a:t>If you are planning group travel (i.e. study abroad programs), you must work with </a:t>
            </a:r>
            <a:r>
              <a:rPr lang="en-US" sz="2900" dirty="0" err="1">
                <a:latin typeface="Tw Cen MT"/>
              </a:rPr>
              <a:t>ScholarTrip</a:t>
            </a:r>
            <a:r>
              <a:rPr lang="en-US" sz="2900" dirty="0">
                <a:latin typeface="Tw Cen MT"/>
              </a:rPr>
              <a:t>.</a:t>
            </a:r>
          </a:p>
          <a:p>
            <a:pPr lvl="1"/>
            <a:r>
              <a:rPr lang="en-US" sz="2500" dirty="0">
                <a:latin typeface="Tw Cen MT"/>
              </a:rPr>
              <a:t>Please contact Carol or Karissa well in advance of any planned group travel so we can ensure that all pre-trip steps are completed.</a:t>
            </a:r>
          </a:p>
          <a:p>
            <a:pPr marL="457200" lvl="1" indent="0">
              <a:buNone/>
            </a:pPr>
            <a:endParaRPr lang="en-US" sz="2000">
              <a:latin typeface="Tw Cen MT" panose="020B0602020104020603" pitchFamily="34" charset="0"/>
            </a:endParaRPr>
          </a:p>
        </p:txBody>
      </p:sp>
      <p:sp>
        <p:nvSpPr>
          <p:cNvPr id="5" name="Text Placeholder 4">
            <a:extLst>
              <a:ext uri="{FF2B5EF4-FFF2-40B4-BE49-F238E27FC236}">
                <a16:creationId xmlns:a16="http://schemas.microsoft.com/office/drawing/2014/main" id="{CB4536A6-B309-4B17-95B1-8599AAA45D2F}"/>
              </a:ext>
            </a:extLst>
          </p:cNvPr>
          <p:cNvSpPr>
            <a:spLocks noGrp="1"/>
          </p:cNvSpPr>
          <p:nvPr>
            <p:ph type="body" sz="quarter" idx="3"/>
          </p:nvPr>
        </p:nvSpPr>
        <p:spPr>
          <a:xfrm>
            <a:off x="6169024" y="1526796"/>
            <a:ext cx="5183188" cy="567218"/>
          </a:xfrm>
        </p:spPr>
        <p:txBody>
          <a:bodyPr/>
          <a:lstStyle/>
          <a:p>
            <a:r>
              <a:rPr lang="en-US">
                <a:solidFill>
                  <a:schemeClr val="accent1"/>
                </a:solidFill>
                <a:latin typeface="Tw Cen MT" panose="020B0602020104020603" pitchFamily="34" charset="0"/>
              </a:rPr>
              <a:t>Flight Credits and Cancellations</a:t>
            </a:r>
          </a:p>
        </p:txBody>
      </p:sp>
      <p:sp>
        <p:nvSpPr>
          <p:cNvPr id="6" name="Content Placeholder 5">
            <a:extLst>
              <a:ext uri="{FF2B5EF4-FFF2-40B4-BE49-F238E27FC236}">
                <a16:creationId xmlns:a16="http://schemas.microsoft.com/office/drawing/2014/main" id="{9B277BF2-88AD-4B6E-ABD3-9856193B7BA4}"/>
              </a:ext>
            </a:extLst>
          </p:cNvPr>
          <p:cNvSpPr>
            <a:spLocks noGrp="1"/>
          </p:cNvSpPr>
          <p:nvPr>
            <p:ph sz="quarter" idx="4"/>
          </p:nvPr>
        </p:nvSpPr>
        <p:spPr>
          <a:xfrm>
            <a:off x="6169024" y="2396017"/>
            <a:ext cx="5183188" cy="3929281"/>
          </a:xfrm>
        </p:spPr>
        <p:txBody>
          <a:bodyPr vert="horz" lIns="91440" tIns="45720" rIns="91440" bIns="45720" rtlCol="0" anchor="t">
            <a:normAutofit fontScale="62500" lnSpcReduction="20000"/>
          </a:bodyPr>
          <a:lstStyle/>
          <a:p>
            <a:r>
              <a:rPr lang="en-US" sz="2600" dirty="0">
                <a:latin typeface="Tw Cen MT"/>
              </a:rPr>
              <a:t>Flight credits may be available, and it’s a good idea to check with Carol or Karissa to see whether these can be used before booking.</a:t>
            </a:r>
          </a:p>
          <a:p>
            <a:pPr lvl="1"/>
            <a:r>
              <a:rPr lang="en-US" sz="2300" dirty="0">
                <a:latin typeface="Tw Cen MT"/>
              </a:rPr>
              <a:t>Utilizing credits will not add to your travel budget, but they do help the department use funds efficiently.</a:t>
            </a:r>
          </a:p>
          <a:p>
            <a:pPr lvl="1"/>
            <a:r>
              <a:rPr lang="en-US" sz="2300" dirty="0">
                <a:latin typeface="Tw Cen MT"/>
              </a:rPr>
              <a:t>Most likely to be available for airlines in contract with the university (Delta, American, United, and Southwest)</a:t>
            </a:r>
          </a:p>
          <a:p>
            <a:r>
              <a:rPr lang="en-US" sz="2600" dirty="0">
                <a:latin typeface="Tw Cen MT"/>
              </a:rPr>
              <a:t>Flight credits must be utilized by calling or emailing with a CTP agent.</a:t>
            </a:r>
          </a:p>
          <a:p>
            <a:r>
              <a:rPr lang="en-US" sz="2600" dirty="0">
                <a:latin typeface="Tw Cen MT"/>
              </a:rPr>
              <a:t>If you need to cancel a flight for any reason, you can do so through Concur. However, you may want to work with a CTP agent directly to discuss possible credits or refunds. </a:t>
            </a:r>
            <a:endParaRPr lang="en-US" sz="2600" dirty="0">
              <a:latin typeface="Tw Cen MT" panose="020B0602020104020603" pitchFamily="34" charset="0"/>
            </a:endParaRPr>
          </a:p>
          <a:p>
            <a:pPr lvl="1"/>
            <a:r>
              <a:rPr lang="en-US" sz="2300" dirty="0">
                <a:latin typeface="Tw Cen MT"/>
              </a:rPr>
              <a:t>Let Karissa or Carol know ASAP if your travel plans have changed so we can help make the necessary updates to your spend authorizations and account balances.</a:t>
            </a:r>
          </a:p>
          <a:p>
            <a:pPr lvl="1"/>
            <a:r>
              <a:rPr lang="en-US" sz="2300" b="1" dirty="0">
                <a:latin typeface="Tw Cen MT"/>
              </a:rPr>
              <a:t>Nonrefundable flights must be canceled within 24 hours to avoid charges</a:t>
            </a:r>
            <a:endParaRPr lang="en-US" sz="2300" b="1" dirty="0">
              <a:latin typeface="Tw Cen MT" panose="020B0602020104020603" pitchFamily="34" charset="0"/>
            </a:endParaRPr>
          </a:p>
          <a:p>
            <a:endParaRPr lang="en-US" sz="2400">
              <a:latin typeface="Tw Cen MT" panose="020B0602020104020603" pitchFamily="34" charset="0"/>
            </a:endParaRPr>
          </a:p>
          <a:p>
            <a:endParaRPr lang="en-US">
              <a:cs typeface="Calibri" panose="020F0502020204030204"/>
            </a:endParaRPr>
          </a:p>
        </p:txBody>
      </p:sp>
    </p:spTree>
    <p:extLst>
      <p:ext uri="{BB962C8B-B14F-4D97-AF65-F5344CB8AC3E}">
        <p14:creationId xmlns:p14="http://schemas.microsoft.com/office/powerpoint/2010/main" val="156477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D681-7FD7-45D3-985C-01232D9071B2}"/>
              </a:ext>
            </a:extLst>
          </p:cNvPr>
          <p:cNvSpPr>
            <a:spLocks noGrp="1"/>
          </p:cNvSpPr>
          <p:nvPr>
            <p:ph type="title"/>
          </p:nvPr>
        </p:nvSpPr>
        <p:spPr>
          <a:xfrm>
            <a:off x="648929" y="389184"/>
            <a:ext cx="4944152" cy="1622321"/>
          </a:xfrm>
        </p:spPr>
        <p:txBody>
          <a:bodyPr>
            <a:normAutofit/>
          </a:bodyPr>
          <a:lstStyle/>
          <a:p>
            <a:r>
              <a:rPr lang="en-US">
                <a:latin typeface="Tw Cen MT" panose="020B0602020104020603" pitchFamily="34" charset="0"/>
              </a:rPr>
              <a:t>WORKING WITH A TRAVEL AGENT</a:t>
            </a:r>
          </a:p>
        </p:txBody>
      </p:sp>
      <p:sp>
        <p:nvSpPr>
          <p:cNvPr id="3" name="Content Placeholder 2">
            <a:extLst>
              <a:ext uri="{FF2B5EF4-FFF2-40B4-BE49-F238E27FC236}">
                <a16:creationId xmlns:a16="http://schemas.microsoft.com/office/drawing/2014/main" id="{47E71392-4863-4189-9CD7-FF2B45AC0295}"/>
              </a:ext>
            </a:extLst>
          </p:cNvPr>
          <p:cNvSpPr>
            <a:spLocks noGrp="1"/>
          </p:cNvSpPr>
          <p:nvPr>
            <p:ph idx="1"/>
          </p:nvPr>
        </p:nvSpPr>
        <p:spPr>
          <a:xfrm>
            <a:off x="648930" y="2020866"/>
            <a:ext cx="4944151" cy="4202953"/>
          </a:xfrm>
        </p:spPr>
        <p:txBody>
          <a:bodyPr vert="horz" lIns="91440" tIns="45720" rIns="91440" bIns="45720" rtlCol="0" anchor="t">
            <a:normAutofit/>
          </a:bodyPr>
          <a:lstStyle/>
          <a:p>
            <a:r>
              <a:rPr lang="en-US" sz="2200" dirty="0">
                <a:latin typeface="TW Cen MT"/>
              </a:rPr>
              <a:t>Working with a CTP agent is free of charge!</a:t>
            </a:r>
          </a:p>
          <a:p>
            <a:pPr lvl="1"/>
            <a:r>
              <a:rPr lang="en-US" sz="1800" dirty="0">
                <a:latin typeface="TW Cen MT"/>
              </a:rPr>
              <a:t>Can be useful for cost-matching, using flight credits</a:t>
            </a:r>
            <a:endParaRPr lang="en-US" sz="1800">
              <a:latin typeface="TW Cen MT"/>
              <a:cs typeface="Calibri"/>
            </a:endParaRPr>
          </a:p>
          <a:p>
            <a:r>
              <a:rPr lang="en-US" sz="2200" dirty="0">
                <a:latin typeface="TW Cen MT"/>
              </a:rPr>
              <a:t>Group travel will have structured fees depending on the services needed and the size of a group (min. 10 participants with the same itinerary)</a:t>
            </a:r>
            <a:endParaRPr lang="en-US" sz="2200">
              <a:latin typeface="TW Cen MT"/>
              <a:cs typeface="Calibri"/>
            </a:endParaRPr>
          </a:p>
          <a:p>
            <a:r>
              <a:rPr lang="en-US" sz="2200" dirty="0">
                <a:latin typeface="TW Cen MT"/>
              </a:rPr>
              <a:t>Information on how to contact agents can be found on the Travel website: </a:t>
            </a:r>
            <a:r>
              <a:rPr lang="en-US" sz="2200" b="1" dirty="0">
                <a:latin typeface="TW Cen MT"/>
                <a:hlinkClick r:id="rId2">
                  <a:extLst>
                    <a:ext uri="{A12FA001-AC4F-418D-AE19-62706E023703}">
                      <ahyp:hlinkClr xmlns:ahyp="http://schemas.microsoft.com/office/drawing/2018/hyperlinkcolor" val="tx"/>
                    </a:ext>
                  </a:extLst>
                </a:hlinkClick>
              </a:rPr>
              <a:t>https://busfin.osu.edu/buy-sell-travel/travel/contact-travel-agent</a:t>
            </a:r>
            <a:endParaRPr lang="en-US" sz="2200" b="1" dirty="0">
              <a:latin typeface="TW Cen MT"/>
            </a:endParaRPr>
          </a:p>
        </p:txBody>
      </p:sp>
      <p:sp>
        <p:nvSpPr>
          <p:cNvPr id="56" name="Rectangle 3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BCC9234E-E560-4BE5-B00D-4AF7DD8DC530}"/>
              </a:ext>
            </a:extLst>
          </p:cNvPr>
          <p:cNvPicPr>
            <a:picLocks noChangeAspect="1"/>
          </p:cNvPicPr>
          <p:nvPr/>
        </p:nvPicPr>
        <p:blipFill>
          <a:blip r:embed="rId3"/>
          <a:stretch>
            <a:fillRect/>
          </a:stretch>
        </p:blipFill>
        <p:spPr>
          <a:xfrm>
            <a:off x="6809459" y="736455"/>
            <a:ext cx="4666031" cy="5381842"/>
          </a:xfrm>
          <a:prstGeom prst="rect">
            <a:avLst/>
          </a:prstGeom>
          <a:effectLst/>
        </p:spPr>
      </p:pic>
    </p:spTree>
    <p:extLst>
      <p:ext uri="{BB962C8B-B14F-4D97-AF65-F5344CB8AC3E}">
        <p14:creationId xmlns:p14="http://schemas.microsoft.com/office/powerpoint/2010/main" val="391504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6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F3A4B0-29A8-46A9-A735-C69A0758BB09}"/>
              </a:ext>
            </a:extLst>
          </p:cNvPr>
          <p:cNvSpPr>
            <a:spLocks noGrp="1"/>
          </p:cNvSpPr>
          <p:nvPr>
            <p:ph type="title"/>
          </p:nvPr>
        </p:nvSpPr>
        <p:spPr>
          <a:xfrm>
            <a:off x="1137034" y="609597"/>
            <a:ext cx="9392421" cy="1330841"/>
          </a:xfrm>
        </p:spPr>
        <p:txBody>
          <a:bodyPr>
            <a:normAutofit/>
          </a:bodyPr>
          <a:lstStyle/>
          <a:p>
            <a:r>
              <a:rPr lang="en-US" dirty="0">
                <a:latin typeface="Tw Cen MT" panose="020B0602020104020603" pitchFamily="34" charset="0"/>
              </a:rPr>
              <a:t>EXPENSE REPORTS FOR FLIGHTS</a:t>
            </a:r>
          </a:p>
        </p:txBody>
      </p:sp>
      <p:sp>
        <p:nvSpPr>
          <p:cNvPr id="3" name="Content Placeholder 2">
            <a:extLst>
              <a:ext uri="{FF2B5EF4-FFF2-40B4-BE49-F238E27FC236}">
                <a16:creationId xmlns:a16="http://schemas.microsoft.com/office/drawing/2014/main" id="{E3B9D818-AFC2-4949-8499-A609C861AD21}"/>
              </a:ext>
            </a:extLst>
          </p:cNvPr>
          <p:cNvSpPr>
            <a:spLocks noGrp="1"/>
          </p:cNvSpPr>
          <p:nvPr>
            <p:ph idx="1"/>
          </p:nvPr>
        </p:nvSpPr>
        <p:spPr>
          <a:xfrm>
            <a:off x="663107" y="2179777"/>
            <a:ext cx="4958966" cy="4285533"/>
          </a:xfrm>
        </p:spPr>
        <p:txBody>
          <a:bodyPr vert="horz" lIns="91440" tIns="45720" rIns="91440" bIns="45720" rtlCol="0" anchor="t">
            <a:normAutofit/>
          </a:bodyPr>
          <a:lstStyle/>
          <a:p>
            <a:r>
              <a:rPr lang="en-US" sz="1900" dirty="0">
                <a:latin typeface="Tw Cen MT"/>
              </a:rPr>
              <a:t>Before booking travel arrangements in Concur, </a:t>
            </a:r>
            <a:r>
              <a:rPr lang="en-US" sz="1900" dirty="0">
                <a:latin typeface="Tw Cen MT"/>
                <a:hlinkClick r:id="rId2"/>
              </a:rPr>
              <a:t>you can designate a travel assistant</a:t>
            </a:r>
            <a:r>
              <a:rPr lang="en-US" sz="1900" dirty="0">
                <a:latin typeface="Tw Cen MT"/>
              </a:rPr>
              <a:t> (Carol!). This will automatically send all confirmations to Carol so she can better assist you with the expense reports.</a:t>
            </a:r>
          </a:p>
          <a:p>
            <a:r>
              <a:rPr lang="en-US" sz="1900" dirty="0">
                <a:latin typeface="Tw Cen MT"/>
              </a:rPr>
              <a:t>As a reminder, you will receive notice from the Travel office confirming the flight transaction within approximately one week of booking. After receiving this notice, you must create an expense report within 7 business days.</a:t>
            </a:r>
          </a:p>
          <a:p>
            <a:pPr lvl="1"/>
            <a:r>
              <a:rPr lang="en-US" sz="1800" dirty="0">
                <a:latin typeface="Tw Cen MT"/>
              </a:rPr>
              <a:t>If you want to handle the expense report on your own, make sure to match it with your spend authorization (see example to right).</a:t>
            </a:r>
          </a:p>
          <a:p>
            <a:pPr lvl="1"/>
            <a:r>
              <a:rPr lang="en-US" sz="1800" dirty="0">
                <a:latin typeface="Tw Cen MT"/>
              </a:rPr>
              <a:t>If you need assistance, please forward your notice from the Travel office to Carol.</a:t>
            </a:r>
          </a:p>
        </p:txBody>
      </p:sp>
      <p:pic>
        <p:nvPicPr>
          <p:cNvPr id="5" name="Picture 4">
            <a:extLst>
              <a:ext uri="{FF2B5EF4-FFF2-40B4-BE49-F238E27FC236}">
                <a16:creationId xmlns:a16="http://schemas.microsoft.com/office/drawing/2014/main" id="{A0A07652-E872-4D79-99D7-E7346E3E1554}"/>
              </a:ext>
            </a:extLst>
          </p:cNvPr>
          <p:cNvPicPr>
            <a:picLocks noChangeAspect="1"/>
          </p:cNvPicPr>
          <p:nvPr/>
        </p:nvPicPr>
        <p:blipFill>
          <a:blip r:embed="rId3"/>
          <a:stretch>
            <a:fillRect/>
          </a:stretch>
        </p:blipFill>
        <p:spPr>
          <a:xfrm>
            <a:off x="5883025" y="2349467"/>
            <a:ext cx="6064910" cy="2093370"/>
          </a:xfrm>
          <a:prstGeom prst="rect">
            <a:avLst/>
          </a:prstGeom>
        </p:spPr>
      </p:pic>
      <p:sp>
        <p:nvSpPr>
          <p:cNvPr id="63" name="Freeform: Shape 6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978E8160-0135-4E69-B9FB-DD619D05FCBA}"/>
              </a:ext>
            </a:extLst>
          </p:cNvPr>
          <p:cNvSpPr txBox="1"/>
          <p:nvPr/>
        </p:nvSpPr>
        <p:spPr>
          <a:xfrm>
            <a:off x="6168330" y="4748331"/>
            <a:ext cx="537302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*When creating expense reports for travel, be sure to match the ER to your spend authorization by selecting the option highlighted above, which reads "create new expense report from spend authorization"</a:t>
            </a:r>
          </a:p>
        </p:txBody>
      </p:sp>
    </p:spTree>
    <p:extLst>
      <p:ext uri="{BB962C8B-B14F-4D97-AF65-F5344CB8AC3E}">
        <p14:creationId xmlns:p14="http://schemas.microsoft.com/office/powerpoint/2010/main" val="78863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SPLITTING TRAVEL COSTS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9CF6AE-68FD-440F-B088-C5FA0B25241E}"/>
              </a:ext>
            </a:extLst>
          </p:cNvPr>
          <p:cNvSpPr txBox="1"/>
          <p:nvPr/>
        </p:nvSpPr>
        <p:spPr>
          <a:xfrm>
            <a:off x="2675755" y="4362525"/>
            <a:ext cx="6837313" cy="461665"/>
          </a:xfrm>
          <a:prstGeom prst="rect">
            <a:avLst/>
          </a:prstGeom>
          <a:noFill/>
        </p:spPr>
        <p:txBody>
          <a:bodyPr wrap="square" rtlCol="0">
            <a:spAutoFit/>
          </a:bodyPr>
          <a:lstStyle/>
          <a:p>
            <a:r>
              <a:rPr lang="en-US" sz="2400"/>
              <a:t>Designate one person as the primary traveler</a:t>
            </a:r>
          </a:p>
        </p:txBody>
      </p:sp>
    </p:spTree>
    <p:extLst>
      <p:ext uri="{BB962C8B-B14F-4D97-AF65-F5344CB8AC3E}">
        <p14:creationId xmlns:p14="http://schemas.microsoft.com/office/powerpoint/2010/main" val="319382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1C77-5B70-4C4C-8ADA-39651DCD16FA}"/>
              </a:ext>
            </a:extLst>
          </p:cNvPr>
          <p:cNvSpPr>
            <a:spLocks noGrp="1"/>
          </p:cNvSpPr>
          <p:nvPr>
            <p:ph type="title"/>
          </p:nvPr>
        </p:nvSpPr>
        <p:spPr/>
        <p:txBody>
          <a:bodyPr/>
          <a:lstStyle/>
          <a:p>
            <a:r>
              <a:rPr lang="en-US">
                <a:latin typeface="Tw Cen MT" panose="020B0602020104020603" pitchFamily="34" charset="0"/>
              </a:rPr>
              <a:t>SPLITTING</a:t>
            </a:r>
            <a:r>
              <a:rPr lang="en-US"/>
              <a:t> </a:t>
            </a:r>
            <a:r>
              <a:rPr lang="en-US">
                <a:latin typeface="Tw Cen MT" panose="020B0602020104020603" pitchFamily="34" charset="0"/>
              </a:rPr>
              <a:t>COSTS</a:t>
            </a:r>
          </a:p>
        </p:txBody>
      </p:sp>
      <p:sp>
        <p:nvSpPr>
          <p:cNvPr id="3" name="Content Placeholder 2">
            <a:extLst>
              <a:ext uri="{FF2B5EF4-FFF2-40B4-BE49-F238E27FC236}">
                <a16:creationId xmlns:a16="http://schemas.microsoft.com/office/drawing/2014/main" id="{DDA90AC2-7AAE-4847-BAE1-E5D68E5ABAEA}"/>
              </a:ext>
            </a:extLst>
          </p:cNvPr>
          <p:cNvSpPr>
            <a:spLocks noGrp="1"/>
          </p:cNvSpPr>
          <p:nvPr>
            <p:ph idx="1"/>
          </p:nvPr>
        </p:nvSpPr>
        <p:spPr>
          <a:xfrm>
            <a:off x="838200" y="1573242"/>
            <a:ext cx="10515600" cy="4351338"/>
          </a:xfrm>
        </p:spPr>
        <p:txBody>
          <a:bodyPr vert="horz" lIns="91440" tIns="45720" rIns="91440" bIns="45720" rtlCol="0" anchor="t">
            <a:normAutofit fontScale="85000" lnSpcReduction="10000"/>
          </a:bodyPr>
          <a:lstStyle/>
          <a:p>
            <a:pPr marL="0" indent="0">
              <a:buNone/>
            </a:pPr>
            <a:r>
              <a:rPr lang="en-US" dirty="0">
                <a:latin typeface="Tw Cen MT"/>
              </a:rPr>
              <a:t>1. Expenses you can split: lodging, rental car, mileage (only one person can claim it), ride-shares/taxis</a:t>
            </a:r>
          </a:p>
          <a:p>
            <a:pPr marL="0" indent="0">
              <a:buNone/>
            </a:pPr>
            <a:r>
              <a:rPr lang="en-US" dirty="0">
                <a:latin typeface="Tw Cen MT"/>
              </a:rPr>
              <a:t>2. Figure out the details. One person will need to pay upfront and everyone else will need to reimburse them. You can use PayPal, Square Cash, or Venmo to easily track transactions. You can also pay by check. You will just need copies of the check and confirmation that the check was deposited.</a:t>
            </a:r>
          </a:p>
          <a:p>
            <a:pPr lvl="1">
              <a:buFont typeface="Wingdings" panose="05000000000000000000" pitchFamily="2" charset="2"/>
              <a:buChar char="§"/>
            </a:pPr>
            <a:r>
              <a:rPr lang="en-US" sz="2600" dirty="0">
                <a:latin typeface="Tw Cen MT"/>
              </a:rPr>
              <a:t>Do </a:t>
            </a:r>
            <a:r>
              <a:rPr lang="en-US" sz="2600" b="1" i="1" dirty="0">
                <a:latin typeface="Tw Cen MT"/>
              </a:rPr>
              <a:t>not</a:t>
            </a:r>
            <a:r>
              <a:rPr lang="en-US" sz="2600" dirty="0">
                <a:latin typeface="Tw Cen MT"/>
              </a:rPr>
              <a:t> pay each other back by covering a different expense. This causes a lot of problems at the service center and may not be approved for reimbursement.</a:t>
            </a:r>
          </a:p>
          <a:p>
            <a:pPr marL="0" indent="0">
              <a:buNone/>
            </a:pPr>
            <a:r>
              <a:rPr lang="en-US" dirty="0">
                <a:latin typeface="Tw Cen MT"/>
              </a:rPr>
              <a:t>3. Make a paper trail. Have one person send an email to Carol or Karissa with the details you worked out above.</a:t>
            </a:r>
          </a:p>
          <a:p>
            <a:pPr marL="0" indent="0">
              <a:buNone/>
            </a:pPr>
            <a:r>
              <a:rPr lang="en-US" dirty="0">
                <a:latin typeface="Tw Cen MT"/>
              </a:rPr>
              <a:t>4. Get receipts. If you’re staying at a hotel, ask them to put everyone’s name on it. If you’re using </a:t>
            </a:r>
            <a:r>
              <a:rPr lang="en-US" dirty="0" err="1">
                <a:latin typeface="Tw Cen MT"/>
              </a:rPr>
              <a:t>AirBnB</a:t>
            </a:r>
            <a:r>
              <a:rPr lang="en-US" dirty="0">
                <a:latin typeface="Tw Cen MT"/>
              </a:rPr>
              <a:t>, you can manually add guest names. Getting all the names on your receipts helps speed up the reimbursement process at the service center.</a:t>
            </a:r>
          </a:p>
        </p:txBody>
      </p:sp>
    </p:spTree>
    <p:extLst>
      <p:ext uri="{BB962C8B-B14F-4D97-AF65-F5344CB8AC3E}">
        <p14:creationId xmlns:p14="http://schemas.microsoft.com/office/powerpoint/2010/main" val="17179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D744039-3A8C-47D1-AE45-8D710F5203F2}"/>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Per Diem Rates</a:t>
            </a:r>
          </a:p>
        </p:txBody>
      </p:sp>
      <p:cxnSp>
        <p:nvCxnSpPr>
          <p:cNvPr id="16" name="Straight Connector 15">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83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5DAC-746F-436A-A052-D4D1DE7B36BF}"/>
              </a:ext>
            </a:extLst>
          </p:cNvPr>
          <p:cNvSpPr>
            <a:spLocks noGrp="1"/>
          </p:cNvSpPr>
          <p:nvPr>
            <p:ph type="title"/>
          </p:nvPr>
        </p:nvSpPr>
        <p:spPr>
          <a:xfrm>
            <a:off x="765132" y="281619"/>
            <a:ext cx="10515600" cy="1186838"/>
          </a:xfrm>
        </p:spPr>
        <p:txBody>
          <a:bodyPr>
            <a:normAutofit/>
          </a:bodyPr>
          <a:lstStyle/>
          <a:p>
            <a:r>
              <a:rPr lang="en-US">
                <a:latin typeface="Tw Cen MT" panose="020B0602020104020603" pitchFamily="34" charset="0"/>
              </a:rPr>
              <a:t>PER DIEM</a:t>
            </a:r>
          </a:p>
        </p:txBody>
      </p:sp>
      <p:sp>
        <p:nvSpPr>
          <p:cNvPr id="4" name="Content Placeholder 3">
            <a:extLst>
              <a:ext uri="{FF2B5EF4-FFF2-40B4-BE49-F238E27FC236}">
                <a16:creationId xmlns:a16="http://schemas.microsoft.com/office/drawing/2014/main" id="{5C60F5FA-E63E-48C1-8971-B736E6E45282}"/>
              </a:ext>
            </a:extLst>
          </p:cNvPr>
          <p:cNvSpPr>
            <a:spLocks noGrp="1"/>
          </p:cNvSpPr>
          <p:nvPr>
            <p:ph sz="half" idx="1"/>
          </p:nvPr>
        </p:nvSpPr>
        <p:spPr>
          <a:xfrm>
            <a:off x="838200" y="1280567"/>
            <a:ext cx="5181600" cy="5029830"/>
          </a:xfrm>
        </p:spPr>
        <p:txBody>
          <a:bodyPr vert="horz" lIns="91440" tIns="45720" rIns="91440" bIns="45720" rtlCol="0" anchor="t">
            <a:normAutofit fontScale="62500" lnSpcReduction="20000"/>
          </a:bodyPr>
          <a:lstStyle/>
          <a:p>
            <a:r>
              <a:rPr lang="en-US" dirty="0">
                <a:latin typeface="Tw Cen MT"/>
              </a:rPr>
              <a:t>Instead of using meal receipts, you will include per diem in every travel. If you do not want to be reimbursed for the full per diem amount, for whatever reason, let Carol or Karissa know how much you would like to request when you turn in the rest of your documentation. </a:t>
            </a:r>
            <a:endParaRPr lang="en-US" dirty="0">
              <a:latin typeface="Tw Cen MT" panose="020B0602020104020603" pitchFamily="34" charset="0"/>
            </a:endParaRPr>
          </a:p>
          <a:p>
            <a:pPr lvl="1"/>
            <a:r>
              <a:rPr lang="en-US" dirty="0">
                <a:latin typeface="Tw Cen MT"/>
              </a:rPr>
              <a:t>Example: constraints with your department funds; may use the spend category of “actual meals (in lieu of per diem)”</a:t>
            </a:r>
          </a:p>
          <a:p>
            <a:pPr marL="0" indent="0">
              <a:buNone/>
            </a:pPr>
            <a:r>
              <a:rPr lang="en-US" dirty="0">
                <a:latin typeface="Tw Cen MT"/>
              </a:rPr>
              <a:t>• If you are going to a conference and the registration/program indicates meals are provided, that meal will not be a reimbursable expense.</a:t>
            </a:r>
          </a:p>
          <a:p>
            <a:pPr marL="0" indent="0">
              <a:buNone/>
            </a:pPr>
            <a:r>
              <a:rPr lang="en-US" dirty="0">
                <a:latin typeface="Tw Cen MT"/>
              </a:rPr>
              <a:t>• Workday will calculate estimated per diem on the spend authorization for your destination. Select the expense item "per diem (pre-trip)"</a:t>
            </a:r>
          </a:p>
          <a:p>
            <a:pPr marL="0" indent="0">
              <a:buNone/>
            </a:pPr>
            <a:r>
              <a:rPr lang="en-US" dirty="0">
                <a:latin typeface="Tw Cen MT"/>
              </a:rPr>
              <a:t>• When doing the expense report following your trip, select the expense item "per diem (post-trip)." You can further edit this option to account for any included meals. The rate will be automatically calculated based on your destination and travel date(s)</a:t>
            </a:r>
          </a:p>
          <a:p>
            <a:pPr marL="0" indent="0">
              <a:buNone/>
            </a:pPr>
            <a:endParaRPr lang="en-US">
              <a:latin typeface="Tw Cen MT" panose="020B0602020104020603" pitchFamily="34" charset="0"/>
            </a:endParaRPr>
          </a:p>
        </p:txBody>
      </p:sp>
      <p:pic>
        <p:nvPicPr>
          <p:cNvPr id="11" name="Content Placeholder 10">
            <a:extLst>
              <a:ext uri="{FF2B5EF4-FFF2-40B4-BE49-F238E27FC236}">
                <a16:creationId xmlns:a16="http://schemas.microsoft.com/office/drawing/2014/main" id="{E9994555-1C2D-41E9-AF46-0E05432C16CA}"/>
              </a:ext>
            </a:extLst>
          </p:cNvPr>
          <p:cNvPicPr>
            <a:picLocks noGrp="1" noChangeAspect="1"/>
          </p:cNvPicPr>
          <p:nvPr>
            <p:ph sz="half" idx="2"/>
          </p:nvPr>
        </p:nvPicPr>
        <p:blipFill>
          <a:blip r:embed="rId2"/>
          <a:stretch>
            <a:fillRect/>
          </a:stretch>
        </p:blipFill>
        <p:spPr>
          <a:xfrm>
            <a:off x="7328475" y="468741"/>
            <a:ext cx="2716650" cy="5557220"/>
          </a:xfrm>
        </p:spPr>
      </p:pic>
      <p:sp>
        <p:nvSpPr>
          <p:cNvPr id="12" name="TextBox 11">
            <a:extLst>
              <a:ext uri="{FF2B5EF4-FFF2-40B4-BE49-F238E27FC236}">
                <a16:creationId xmlns:a16="http://schemas.microsoft.com/office/drawing/2014/main" id="{E92C0425-0D91-4871-9913-DC02742E3197}"/>
              </a:ext>
            </a:extLst>
          </p:cNvPr>
          <p:cNvSpPr txBox="1"/>
          <p:nvPr/>
        </p:nvSpPr>
        <p:spPr>
          <a:xfrm>
            <a:off x="7436141" y="6120390"/>
            <a:ext cx="3917659" cy="369332"/>
          </a:xfrm>
          <a:prstGeom prst="rect">
            <a:avLst/>
          </a:prstGeom>
          <a:noFill/>
        </p:spPr>
        <p:txBody>
          <a:bodyPr wrap="square" rtlCol="0">
            <a:spAutoFit/>
          </a:bodyPr>
          <a:lstStyle/>
          <a:p>
            <a:r>
              <a:rPr lang="en-US">
                <a:latin typeface="Tw Cen MT" panose="020B0602020104020603" pitchFamily="34" charset="0"/>
              </a:rPr>
              <a:t>Example of post-trip expense items</a:t>
            </a:r>
          </a:p>
        </p:txBody>
      </p:sp>
    </p:spTree>
    <p:extLst>
      <p:ext uri="{BB962C8B-B14F-4D97-AF65-F5344CB8AC3E}">
        <p14:creationId xmlns:p14="http://schemas.microsoft.com/office/powerpoint/2010/main" val="269357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RECEIPTS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9CF6AE-68FD-440F-B088-C5FA0B25241E}"/>
              </a:ext>
            </a:extLst>
          </p:cNvPr>
          <p:cNvSpPr txBox="1"/>
          <p:nvPr/>
        </p:nvSpPr>
        <p:spPr>
          <a:xfrm>
            <a:off x="4110249" y="4331387"/>
            <a:ext cx="3968326" cy="461665"/>
          </a:xfrm>
          <a:prstGeom prst="rect">
            <a:avLst/>
          </a:prstGeom>
          <a:noFill/>
        </p:spPr>
        <p:txBody>
          <a:bodyPr wrap="square" rtlCol="0">
            <a:spAutoFit/>
          </a:bodyPr>
          <a:lstStyle/>
          <a:p>
            <a:r>
              <a:rPr lang="en-US" sz="2400"/>
              <a:t>Itemized, foreign, and tipping</a:t>
            </a:r>
          </a:p>
        </p:txBody>
      </p:sp>
    </p:spTree>
    <p:extLst>
      <p:ext uri="{BB962C8B-B14F-4D97-AF65-F5344CB8AC3E}">
        <p14:creationId xmlns:p14="http://schemas.microsoft.com/office/powerpoint/2010/main" val="181493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EFFA8-30F4-40CB-BED3-12289F5F427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latin typeface="Tw Cen MT" panose="020B0602020104020603" pitchFamily="34" charset="0"/>
              </a:rPr>
              <a:t>Examples of Itemized Receipts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2C4ED4B-6180-417D-9E04-4B40377EEE22}"/>
              </a:ext>
            </a:extLst>
          </p:cNvPr>
          <p:cNvPicPr>
            <a:picLocks noGrp="1" noChangeAspect="1"/>
          </p:cNvPicPr>
          <p:nvPr>
            <p:ph idx="1"/>
          </p:nvPr>
        </p:nvPicPr>
        <p:blipFill>
          <a:blip r:embed="rId2"/>
          <a:stretch>
            <a:fillRect/>
          </a:stretch>
        </p:blipFill>
        <p:spPr>
          <a:xfrm>
            <a:off x="1452485" y="2302508"/>
            <a:ext cx="3272161" cy="4182562"/>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730847C-B732-4800-9FF9-0C5ED05573FA}"/>
              </a:ext>
            </a:extLst>
          </p:cNvPr>
          <p:cNvPicPr>
            <a:picLocks noChangeAspect="1"/>
          </p:cNvPicPr>
          <p:nvPr/>
        </p:nvPicPr>
        <p:blipFill>
          <a:blip r:embed="rId3"/>
          <a:stretch>
            <a:fillRect/>
          </a:stretch>
        </p:blipFill>
        <p:spPr>
          <a:xfrm>
            <a:off x="7464614" y="2241894"/>
            <a:ext cx="3272161" cy="4182562"/>
          </a:xfrm>
          <a:prstGeom prst="rect">
            <a:avLst/>
          </a:prstGeom>
        </p:spPr>
      </p:pic>
    </p:spTree>
    <p:extLst>
      <p:ext uri="{BB962C8B-B14F-4D97-AF65-F5344CB8AC3E}">
        <p14:creationId xmlns:p14="http://schemas.microsoft.com/office/powerpoint/2010/main" val="17718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B313-4080-4C85-8384-43077698ACA2}"/>
              </a:ext>
            </a:extLst>
          </p:cNvPr>
          <p:cNvSpPr>
            <a:spLocks noGrp="1"/>
          </p:cNvSpPr>
          <p:nvPr>
            <p:ph type="title"/>
          </p:nvPr>
        </p:nvSpPr>
        <p:spPr>
          <a:xfrm>
            <a:off x="838200" y="681037"/>
            <a:ext cx="10515600" cy="1102948"/>
          </a:xfrm>
        </p:spPr>
        <p:txBody>
          <a:bodyPr>
            <a:normAutofit fontScale="90000"/>
          </a:bodyPr>
          <a:lstStyle/>
          <a:p>
            <a:r>
              <a:rPr lang="en-US">
                <a:latin typeface="Tw Cen MT" panose="020B0602020104020603" pitchFamily="34" charset="0"/>
              </a:rPr>
              <a:t>RECEIPTS CONT’D </a:t>
            </a:r>
            <a:br>
              <a:rPr lang="en-US">
                <a:latin typeface="Tw Cen MT" panose="020B0602020104020603" pitchFamily="34" charset="0"/>
              </a:rPr>
            </a:br>
            <a:endParaRPr lang="en-US">
              <a:latin typeface="Tw Cen MT" panose="020B0602020104020603" pitchFamily="34" charset="0"/>
            </a:endParaRPr>
          </a:p>
        </p:txBody>
      </p:sp>
      <p:sp>
        <p:nvSpPr>
          <p:cNvPr id="3" name="Content Placeholder 2">
            <a:extLst>
              <a:ext uri="{FF2B5EF4-FFF2-40B4-BE49-F238E27FC236}">
                <a16:creationId xmlns:a16="http://schemas.microsoft.com/office/drawing/2014/main" id="{75CBCC93-080E-4455-AFC5-0F635A9B99F2}"/>
              </a:ext>
            </a:extLst>
          </p:cNvPr>
          <p:cNvSpPr>
            <a:spLocks noGrp="1"/>
          </p:cNvSpPr>
          <p:nvPr>
            <p:ph idx="1"/>
          </p:nvPr>
        </p:nvSpPr>
        <p:spPr/>
        <p:txBody>
          <a:bodyPr vert="horz" lIns="91440" tIns="45720" rIns="91440" bIns="45720" rtlCol="0" anchor="t">
            <a:normAutofit lnSpcReduction="10000"/>
          </a:bodyPr>
          <a:lstStyle/>
          <a:p>
            <a:r>
              <a:rPr lang="en-US" dirty="0">
                <a:latin typeface="Tw Cen MT"/>
              </a:rPr>
              <a:t>In the event you have receipts in a foreign language, you need to get a translation.</a:t>
            </a:r>
          </a:p>
          <a:p>
            <a:r>
              <a:rPr lang="en-US" dirty="0">
                <a:latin typeface="Tw Cen MT"/>
              </a:rPr>
              <a:t>For all </a:t>
            </a:r>
            <a:r>
              <a:rPr lang="en-US" b="1" i="1" dirty="0">
                <a:latin typeface="Tw Cen MT"/>
              </a:rPr>
              <a:t>cash</a:t>
            </a:r>
            <a:r>
              <a:rPr lang="en-US" dirty="0">
                <a:latin typeface="Tw Cen MT"/>
              </a:rPr>
              <a:t> receipts in a foreign currency, you need to </a:t>
            </a:r>
            <a:r>
              <a:rPr lang="en-US" dirty="0">
                <a:latin typeface="Tw Cen MT"/>
                <a:hlinkClick r:id="rId2"/>
              </a:rPr>
              <a:t>convert it to USD via Oanda for the date of the expense. </a:t>
            </a:r>
            <a:endParaRPr lang="en-US">
              <a:latin typeface="Tw Cen MT" panose="020B0602020104020603" pitchFamily="34" charset="0"/>
            </a:endParaRPr>
          </a:p>
          <a:p>
            <a:r>
              <a:rPr lang="en-US" dirty="0">
                <a:latin typeface="Tw Cen MT"/>
              </a:rPr>
              <a:t>If you paid with </a:t>
            </a:r>
            <a:r>
              <a:rPr lang="en-US" b="1" i="1" dirty="0">
                <a:latin typeface="Tw Cen MT"/>
              </a:rPr>
              <a:t>credit/debit card</a:t>
            </a:r>
            <a:r>
              <a:rPr lang="en-US" dirty="0">
                <a:latin typeface="Tw Cen MT"/>
              </a:rPr>
              <a:t>, attach your statement and use the exchange rate your card issuer charged.</a:t>
            </a:r>
          </a:p>
          <a:p>
            <a:r>
              <a:rPr lang="en-US" dirty="0">
                <a:latin typeface="Tw Cen MT"/>
              </a:rPr>
              <a:t>Tipping: 20% is the max amount for tipping, any amount over that will be deducted from your reimbursement</a:t>
            </a:r>
          </a:p>
          <a:p>
            <a:r>
              <a:rPr lang="en-US" dirty="0">
                <a:latin typeface="Tw Cen MT"/>
              </a:rPr>
              <a:t>Main things to remember: your name needs to be on it, you need to be able to see proof of payment, and the receipt needs to be itemized. </a:t>
            </a:r>
            <a:endParaRPr lang="en-US" dirty="0">
              <a:latin typeface="Tw Cen MT" panose="020B0602020104020603" pitchFamily="34" charset="0"/>
            </a:endParaRPr>
          </a:p>
        </p:txBody>
      </p:sp>
    </p:spTree>
    <p:extLst>
      <p:ext uri="{BB962C8B-B14F-4D97-AF65-F5344CB8AC3E}">
        <p14:creationId xmlns:p14="http://schemas.microsoft.com/office/powerpoint/2010/main" val="84337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0EDC-CE00-4261-9252-E79CB7AEF8D8}"/>
              </a:ext>
            </a:extLst>
          </p:cNvPr>
          <p:cNvSpPr>
            <a:spLocks noGrp="1"/>
          </p:cNvSpPr>
          <p:nvPr>
            <p:ph type="title"/>
          </p:nvPr>
        </p:nvSpPr>
        <p:spPr>
          <a:xfrm>
            <a:off x="712940" y="603924"/>
            <a:ext cx="11517682" cy="1220394"/>
          </a:xfrm>
        </p:spPr>
        <p:txBody>
          <a:bodyPr>
            <a:normAutofit fontScale="90000"/>
          </a:bodyPr>
          <a:lstStyle/>
          <a:p>
            <a:r>
              <a:rPr lang="en-US" sz="4900" i="0" u="none" strike="noStrike" baseline="0" dirty="0">
                <a:solidFill>
                  <a:srgbClr val="0D0D0D"/>
                </a:solidFill>
                <a:latin typeface="TW Cen MT"/>
              </a:rPr>
              <a:t>OSU TRAVEL POLICY VS. ASC TRAVEL </a:t>
            </a:r>
            <a:r>
              <a:rPr lang="en-US" sz="4900" dirty="0">
                <a:solidFill>
                  <a:srgbClr val="0D0D0D"/>
                </a:solidFill>
                <a:latin typeface="TW Cen MT"/>
              </a:rPr>
              <a:t>POLICY</a:t>
            </a:r>
            <a:r>
              <a:rPr lang="en-US" sz="4900" i="0" u="none" strike="noStrike" baseline="0" dirty="0">
                <a:solidFill>
                  <a:srgbClr val="0D0D0D"/>
                </a:solidFill>
                <a:latin typeface="TW Cen MT"/>
              </a:rPr>
              <a:t> </a:t>
            </a:r>
            <a:br>
              <a:rPr lang="en-US" sz="4900" b="0" i="0" u="none" strike="noStrike" baseline="0" dirty="0">
                <a:latin typeface="Tw Cen MT Condensed" panose="020B0606020104020203" pitchFamily="34" charset="0"/>
              </a:rPr>
            </a:br>
            <a:endParaRPr lang="en-US"/>
          </a:p>
        </p:txBody>
      </p:sp>
      <p:sp>
        <p:nvSpPr>
          <p:cNvPr id="3" name="Content Placeholder 2">
            <a:extLst>
              <a:ext uri="{FF2B5EF4-FFF2-40B4-BE49-F238E27FC236}">
                <a16:creationId xmlns:a16="http://schemas.microsoft.com/office/drawing/2014/main" id="{3375F50C-EEF3-4C73-8B8C-94EBC1FD382F}"/>
              </a:ext>
            </a:extLst>
          </p:cNvPr>
          <p:cNvSpPr>
            <a:spLocks noGrp="1"/>
          </p:cNvSpPr>
          <p:nvPr>
            <p:ph idx="1"/>
          </p:nvPr>
        </p:nvSpPr>
        <p:spPr/>
        <p:txBody>
          <a:bodyPr vert="horz" lIns="91440" tIns="45720" rIns="91440" bIns="45720" rtlCol="0" anchor="t">
            <a:normAutofit/>
          </a:bodyPr>
          <a:lstStyle/>
          <a:p>
            <a:r>
              <a:rPr lang="en-US" dirty="0"/>
              <a:t>The OSU travel policy is the overarching policy that guides Arts &amp; Sciences (ASC). ASC then has additional policies for the 38 departments within the college. These policies are enforced by the Business Service Center (BSC).</a:t>
            </a:r>
          </a:p>
          <a:p>
            <a:r>
              <a:rPr lang="en-US" dirty="0"/>
              <a:t>You can find the full policy at </a:t>
            </a:r>
            <a:r>
              <a:rPr lang="en-US" dirty="0">
                <a:hlinkClick r:id="rId2"/>
              </a:rPr>
              <a:t>https://busfin.osu.edu/sites/default/files/211_travel.pdf</a:t>
            </a:r>
            <a:endParaRPr lang="en-US" dirty="0">
              <a:cs typeface="Calibri"/>
              <a:hlinkClick r:id="rId2"/>
            </a:endParaRPr>
          </a:p>
          <a:p>
            <a:r>
              <a:rPr lang="en-US" dirty="0"/>
              <a:t>The guiding principle: do everything as inexpensively as possible.</a:t>
            </a:r>
            <a:endParaRPr lang="en-US" dirty="0">
              <a:cs typeface="Calibri"/>
            </a:endParaRPr>
          </a:p>
        </p:txBody>
      </p:sp>
    </p:spTree>
    <p:extLst>
      <p:ext uri="{BB962C8B-B14F-4D97-AF65-F5344CB8AC3E}">
        <p14:creationId xmlns:p14="http://schemas.microsoft.com/office/powerpoint/2010/main" val="225047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RENTAL CARS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9CF6AE-68FD-440F-B088-C5FA0B25241E}"/>
              </a:ext>
            </a:extLst>
          </p:cNvPr>
          <p:cNvSpPr txBox="1"/>
          <p:nvPr/>
        </p:nvSpPr>
        <p:spPr>
          <a:xfrm>
            <a:off x="3347207" y="4331387"/>
            <a:ext cx="5519956" cy="461665"/>
          </a:xfrm>
          <a:prstGeom prst="rect">
            <a:avLst/>
          </a:prstGeom>
          <a:noFill/>
        </p:spPr>
        <p:txBody>
          <a:bodyPr wrap="square" rtlCol="0">
            <a:spAutoFit/>
          </a:bodyPr>
          <a:lstStyle/>
          <a:p>
            <a:r>
              <a:rPr lang="en-US" sz="2400"/>
              <a:t>Extra insurance requirements, OSU Codes</a:t>
            </a:r>
          </a:p>
        </p:txBody>
      </p:sp>
    </p:spTree>
    <p:extLst>
      <p:ext uri="{BB962C8B-B14F-4D97-AF65-F5344CB8AC3E}">
        <p14:creationId xmlns:p14="http://schemas.microsoft.com/office/powerpoint/2010/main" val="42326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9187-527F-406E-A572-73CB83648279}"/>
              </a:ext>
            </a:extLst>
          </p:cNvPr>
          <p:cNvSpPr>
            <a:spLocks noGrp="1"/>
          </p:cNvSpPr>
          <p:nvPr>
            <p:ph type="title"/>
          </p:nvPr>
        </p:nvSpPr>
        <p:spPr/>
        <p:txBody>
          <a:bodyPr/>
          <a:lstStyle/>
          <a:p>
            <a:r>
              <a:rPr lang="en-US">
                <a:latin typeface="Tw Cen MT" panose="020B0602020104020603" pitchFamily="34" charset="0"/>
              </a:rPr>
              <a:t>RENTAL CAR INSURANCE</a:t>
            </a:r>
          </a:p>
        </p:txBody>
      </p:sp>
      <p:sp>
        <p:nvSpPr>
          <p:cNvPr id="3" name="Content Placeholder 2">
            <a:extLst>
              <a:ext uri="{FF2B5EF4-FFF2-40B4-BE49-F238E27FC236}">
                <a16:creationId xmlns:a16="http://schemas.microsoft.com/office/drawing/2014/main" id="{89C9026A-17AE-4B2D-8DEF-A4D31365781C}"/>
              </a:ext>
            </a:extLst>
          </p:cNvPr>
          <p:cNvSpPr>
            <a:spLocks noGrp="1"/>
          </p:cNvSpPr>
          <p:nvPr>
            <p:ph idx="1"/>
          </p:nvPr>
        </p:nvSpPr>
        <p:spPr/>
        <p:txBody>
          <a:bodyPr>
            <a:noAutofit/>
          </a:bodyPr>
          <a:lstStyle/>
          <a:p>
            <a:pPr marL="0" indent="0">
              <a:buNone/>
            </a:pPr>
            <a:r>
              <a:rPr lang="en-US" sz="2600">
                <a:latin typeface="Tw Cen MT" panose="020B0602020104020603" pitchFamily="34" charset="0"/>
              </a:rPr>
              <a:t>The OSU rental car codes through Enterprise, Hertz, and National each have been negotiated to include specific insurance when booking in Concur. Each include:</a:t>
            </a:r>
          </a:p>
          <a:p>
            <a:pPr>
              <a:buFont typeface="Wingdings" panose="05000000000000000000" pitchFamily="2" charset="2"/>
              <a:buChar char="§"/>
            </a:pPr>
            <a:r>
              <a:rPr lang="en-US" sz="2600">
                <a:latin typeface="Tw Cen MT" panose="020B0602020104020603" pitchFamily="34" charset="0"/>
              </a:rPr>
              <a:t>Damage Waiver or Collison Damage Waiver or Loss Damage Waiver</a:t>
            </a:r>
          </a:p>
          <a:p>
            <a:pPr>
              <a:buFont typeface="Wingdings" panose="05000000000000000000" pitchFamily="2" charset="2"/>
              <a:buChar char="§"/>
            </a:pPr>
            <a:r>
              <a:rPr lang="en-US" sz="2600">
                <a:latin typeface="Tw Cen MT" panose="020B0602020104020603" pitchFamily="34" charset="0"/>
              </a:rPr>
              <a:t>Liability Insurance Coverage</a:t>
            </a:r>
          </a:p>
          <a:p>
            <a:pPr marL="0" indent="0">
              <a:buNone/>
            </a:pPr>
            <a:r>
              <a:rPr lang="en-US" sz="2600">
                <a:latin typeface="Tw Cen MT" panose="020B0602020104020603" pitchFamily="34" charset="0"/>
              </a:rPr>
              <a:t>Any additional insurance that you add to your rental will not be reimbursed by the university, per the </a:t>
            </a:r>
            <a:r>
              <a:rPr lang="en-US" sz="2600">
                <a:latin typeface="Tw Cen MT" panose="020B0602020104020603" pitchFamily="34" charset="0"/>
                <a:hlinkClick r:id="rId2" action="ppaction://hlinkfile"/>
              </a:rPr>
              <a:t>travel policy.</a:t>
            </a:r>
            <a:endParaRPr lang="en-US" sz="2600">
              <a:latin typeface="Tw Cen MT" panose="020B0602020104020603" pitchFamily="34" charset="0"/>
            </a:endParaRPr>
          </a:p>
          <a:p>
            <a:pPr marL="0" indent="0">
              <a:buNone/>
            </a:pPr>
            <a:r>
              <a:rPr lang="en-US" sz="2600">
                <a:latin typeface="Tw Cen MT" panose="020B0602020104020603" pitchFamily="34" charset="0"/>
              </a:rPr>
              <a:t>OSU Code for Enterprise, Hertz, and National:</a:t>
            </a:r>
          </a:p>
          <a:p>
            <a:pPr marL="0" indent="0">
              <a:buNone/>
            </a:pPr>
            <a:r>
              <a:rPr lang="en-US" sz="2600">
                <a:latin typeface="Tw Cen MT" panose="020B0602020104020603" pitchFamily="34" charset="0"/>
              </a:rPr>
              <a:t>XZ38Y09</a:t>
            </a:r>
          </a:p>
          <a:p>
            <a:pPr marL="0" indent="0">
              <a:buNone/>
            </a:pPr>
            <a:r>
              <a:rPr lang="en-US" sz="2600">
                <a:latin typeface="Tw Cen MT" panose="020B0602020104020603" pitchFamily="34" charset="0"/>
              </a:rPr>
              <a:t>PIN: OHI</a:t>
            </a:r>
          </a:p>
        </p:txBody>
      </p:sp>
    </p:spTree>
    <p:extLst>
      <p:ext uri="{BB962C8B-B14F-4D97-AF65-F5344CB8AC3E}">
        <p14:creationId xmlns:p14="http://schemas.microsoft.com/office/powerpoint/2010/main" val="332038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LODGING</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9CF6AE-68FD-440F-B088-C5FA0B25241E}"/>
              </a:ext>
            </a:extLst>
          </p:cNvPr>
          <p:cNvSpPr txBox="1"/>
          <p:nvPr/>
        </p:nvSpPr>
        <p:spPr>
          <a:xfrm>
            <a:off x="3347207" y="4331387"/>
            <a:ext cx="5519956" cy="461665"/>
          </a:xfrm>
          <a:prstGeom prst="rect">
            <a:avLst/>
          </a:prstGeom>
          <a:noFill/>
        </p:spPr>
        <p:txBody>
          <a:bodyPr wrap="square" rtlCol="0">
            <a:spAutoFit/>
          </a:bodyPr>
          <a:lstStyle/>
          <a:p>
            <a:r>
              <a:rPr lang="en-US" sz="2400"/>
              <a:t>Non-commercial lodging, per-diem rates</a:t>
            </a:r>
          </a:p>
        </p:txBody>
      </p:sp>
    </p:spTree>
    <p:extLst>
      <p:ext uri="{BB962C8B-B14F-4D97-AF65-F5344CB8AC3E}">
        <p14:creationId xmlns:p14="http://schemas.microsoft.com/office/powerpoint/2010/main" val="1385912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A122-2F79-44EF-8FD7-584708D7627D}"/>
              </a:ext>
            </a:extLst>
          </p:cNvPr>
          <p:cNvSpPr>
            <a:spLocks noGrp="1"/>
          </p:cNvSpPr>
          <p:nvPr>
            <p:ph type="title"/>
          </p:nvPr>
        </p:nvSpPr>
        <p:spPr/>
        <p:txBody>
          <a:bodyPr/>
          <a:lstStyle/>
          <a:p>
            <a:r>
              <a:rPr lang="en-US">
                <a:latin typeface="Tw Cen MT" panose="020B0602020104020603" pitchFamily="34" charset="0"/>
              </a:rPr>
              <a:t>NON-COMMERCIAL LODGING</a:t>
            </a:r>
          </a:p>
        </p:txBody>
      </p:sp>
      <p:sp>
        <p:nvSpPr>
          <p:cNvPr id="3" name="Content Placeholder 2">
            <a:extLst>
              <a:ext uri="{FF2B5EF4-FFF2-40B4-BE49-F238E27FC236}">
                <a16:creationId xmlns:a16="http://schemas.microsoft.com/office/drawing/2014/main" id="{CD383001-6F00-4BA9-91AA-C5C1BF1794E7}"/>
              </a:ext>
            </a:extLst>
          </p:cNvPr>
          <p:cNvSpPr>
            <a:spLocks noGrp="1"/>
          </p:cNvSpPr>
          <p:nvPr>
            <p:ph idx="1"/>
          </p:nvPr>
        </p:nvSpPr>
        <p:spPr>
          <a:xfrm>
            <a:off x="838200" y="1825625"/>
            <a:ext cx="4849536" cy="4351338"/>
          </a:xfrm>
        </p:spPr>
        <p:txBody>
          <a:bodyPr/>
          <a:lstStyle/>
          <a:p>
            <a:r>
              <a:rPr lang="en-US">
                <a:latin typeface="Tw Cen MT" panose="020B0602020104020603" pitchFamily="34" charset="0"/>
              </a:rPr>
              <a:t>Non-commercial lodging is not allowed for domestic travel. </a:t>
            </a:r>
          </a:p>
          <a:p>
            <a:r>
              <a:rPr lang="en-US">
                <a:latin typeface="Tw Cen MT" panose="020B0602020104020603" pitchFamily="34" charset="0"/>
              </a:rPr>
              <a:t>Non-commercial lodging is an option in remote places for international travel. Pre-approval is required, so please be sure to indicate it in your travel form. </a:t>
            </a:r>
          </a:p>
        </p:txBody>
      </p:sp>
      <p:pic>
        <p:nvPicPr>
          <p:cNvPr id="5" name="Picture 4">
            <a:extLst>
              <a:ext uri="{FF2B5EF4-FFF2-40B4-BE49-F238E27FC236}">
                <a16:creationId xmlns:a16="http://schemas.microsoft.com/office/drawing/2014/main" id="{504F72F6-5EE3-46D2-B750-3C2B50213768}"/>
              </a:ext>
            </a:extLst>
          </p:cNvPr>
          <p:cNvPicPr>
            <a:picLocks noChangeAspect="1"/>
          </p:cNvPicPr>
          <p:nvPr/>
        </p:nvPicPr>
        <p:blipFill>
          <a:blip r:embed="rId2"/>
          <a:stretch>
            <a:fillRect/>
          </a:stretch>
        </p:blipFill>
        <p:spPr>
          <a:xfrm>
            <a:off x="6911344" y="1825625"/>
            <a:ext cx="3454965" cy="4636927"/>
          </a:xfrm>
          <a:prstGeom prst="rect">
            <a:avLst/>
          </a:prstGeom>
        </p:spPr>
      </p:pic>
    </p:spTree>
    <p:extLst>
      <p:ext uri="{BB962C8B-B14F-4D97-AF65-F5344CB8AC3E}">
        <p14:creationId xmlns:p14="http://schemas.microsoft.com/office/powerpoint/2010/main" val="24484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E3E7-1E15-453D-91C5-6CE181820DF3}"/>
              </a:ext>
            </a:extLst>
          </p:cNvPr>
          <p:cNvSpPr>
            <a:spLocks noGrp="1"/>
          </p:cNvSpPr>
          <p:nvPr>
            <p:ph type="title"/>
          </p:nvPr>
        </p:nvSpPr>
        <p:spPr/>
        <p:txBody>
          <a:bodyPr/>
          <a:lstStyle/>
          <a:p>
            <a:r>
              <a:rPr lang="en-US">
                <a:latin typeface="Tw Cen MT" panose="020B0602020104020603" pitchFamily="34" charset="0"/>
              </a:rPr>
              <a:t>LODGING PER DIEM</a:t>
            </a:r>
          </a:p>
        </p:txBody>
      </p:sp>
      <p:sp>
        <p:nvSpPr>
          <p:cNvPr id="3" name="Content Placeholder 2">
            <a:extLst>
              <a:ext uri="{FF2B5EF4-FFF2-40B4-BE49-F238E27FC236}">
                <a16:creationId xmlns:a16="http://schemas.microsoft.com/office/drawing/2014/main" id="{EE85A054-5D2C-4A34-BEEB-B4E34C0D4A73}"/>
              </a:ext>
            </a:extLst>
          </p:cNvPr>
          <p:cNvSpPr>
            <a:spLocks noGrp="1"/>
          </p:cNvSpPr>
          <p:nvPr>
            <p:ph idx="1"/>
          </p:nvPr>
        </p:nvSpPr>
        <p:spPr/>
        <p:txBody>
          <a:bodyPr vert="horz" lIns="91440" tIns="45720" rIns="91440" bIns="45720" rtlCol="0" anchor="t">
            <a:normAutofit/>
          </a:bodyPr>
          <a:lstStyle/>
          <a:p>
            <a:r>
              <a:rPr lang="en-US">
                <a:latin typeface="Tw Cen MT" panose="020B0602020104020603" pitchFamily="34" charset="0"/>
              </a:rPr>
              <a:t>Please keep in mind there </a:t>
            </a:r>
            <a:r>
              <a:rPr lang="en-US">
                <a:latin typeface="Tw Cen MT" panose="020B0602020104020603" pitchFamily="34" charset="0"/>
                <a:hlinkClick r:id="rId2"/>
              </a:rPr>
              <a:t>are lodging per diem rates, </a:t>
            </a:r>
            <a:r>
              <a:rPr lang="en-US">
                <a:latin typeface="Tw Cen MT" panose="020B0602020104020603" pitchFamily="34" charset="0"/>
              </a:rPr>
              <a:t>which dictate the maximum amount you can be reimbursed for lodging. </a:t>
            </a:r>
          </a:p>
          <a:p>
            <a:r>
              <a:rPr lang="en-US">
                <a:latin typeface="Tw Cen MT" panose="020B0602020104020603" pitchFamily="34" charset="0"/>
              </a:rPr>
              <a:t>If you are attending a conference and using the conference rate, it is okay if it is more than the per diem rate for that city. </a:t>
            </a:r>
          </a:p>
          <a:p>
            <a:r>
              <a:rPr lang="en-US">
                <a:latin typeface="Tw Cen MT"/>
              </a:rPr>
              <a:t>Otherwise, if you are having trouble finding lodging at the per diem rate, come talk to Carol or Karissa. </a:t>
            </a:r>
            <a:endParaRPr lang="en-US">
              <a:latin typeface="Tw Cen MT" panose="020B0602020104020603" pitchFamily="34" charset="0"/>
            </a:endParaRPr>
          </a:p>
        </p:txBody>
      </p:sp>
    </p:spTree>
    <p:extLst>
      <p:ext uri="{BB962C8B-B14F-4D97-AF65-F5344CB8AC3E}">
        <p14:creationId xmlns:p14="http://schemas.microsoft.com/office/powerpoint/2010/main" val="105376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International Travel</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3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5170-CEB1-4942-8AC3-91FC3244C527}"/>
              </a:ext>
            </a:extLst>
          </p:cNvPr>
          <p:cNvSpPr>
            <a:spLocks noGrp="1"/>
          </p:cNvSpPr>
          <p:nvPr>
            <p:ph type="title"/>
          </p:nvPr>
        </p:nvSpPr>
        <p:spPr>
          <a:xfrm>
            <a:off x="846859" y="235239"/>
            <a:ext cx="10515600" cy="1325563"/>
          </a:xfrm>
        </p:spPr>
        <p:txBody>
          <a:bodyPr>
            <a:normAutofit/>
          </a:bodyPr>
          <a:lstStyle/>
          <a:p>
            <a:r>
              <a:rPr lang="en-US" sz="4000">
                <a:latin typeface="Tw Cen MT" panose="020B0602020104020603" pitchFamily="34" charset="0"/>
              </a:rPr>
              <a:t>ADDITIONAL INFO FOR INTERNATIONAL TRAVEL</a:t>
            </a:r>
          </a:p>
        </p:txBody>
      </p:sp>
      <p:sp>
        <p:nvSpPr>
          <p:cNvPr id="3" name="Content Placeholder 2">
            <a:extLst>
              <a:ext uri="{FF2B5EF4-FFF2-40B4-BE49-F238E27FC236}">
                <a16:creationId xmlns:a16="http://schemas.microsoft.com/office/drawing/2014/main" id="{177CD38E-5B61-498D-8800-7F05F000716C}"/>
              </a:ext>
            </a:extLst>
          </p:cNvPr>
          <p:cNvSpPr>
            <a:spLocks noGrp="1"/>
          </p:cNvSpPr>
          <p:nvPr>
            <p:ph idx="1"/>
          </p:nvPr>
        </p:nvSpPr>
        <p:spPr>
          <a:xfrm>
            <a:off x="907473" y="1427307"/>
            <a:ext cx="10515600" cy="4931497"/>
          </a:xfrm>
        </p:spPr>
        <p:txBody>
          <a:bodyPr vert="horz" lIns="91440" tIns="45720" rIns="91440" bIns="45720" rtlCol="0" anchor="t">
            <a:normAutofit lnSpcReduction="10000"/>
          </a:bodyPr>
          <a:lstStyle/>
          <a:p>
            <a:r>
              <a:rPr lang="en-US" sz="2700" dirty="0"/>
              <a:t>You are </a:t>
            </a:r>
            <a:r>
              <a:rPr lang="en-US" sz="2700" b="1" dirty="0"/>
              <a:t>required</a:t>
            </a:r>
            <a:r>
              <a:rPr lang="en-US" sz="2700" dirty="0"/>
              <a:t> to attach a signed copy of the </a:t>
            </a:r>
            <a:r>
              <a:rPr lang="en-US" sz="2700" dirty="0">
                <a:hlinkClick r:id="rId2"/>
              </a:rPr>
              <a:t>International Acknowledgment of Understanding</a:t>
            </a:r>
            <a:r>
              <a:rPr lang="en-US" sz="2700" dirty="0"/>
              <a:t> to your Spend Authorization when planning your travel.</a:t>
            </a:r>
            <a:endParaRPr lang="en-US" sz="2700" dirty="0">
              <a:cs typeface="Calibri"/>
            </a:endParaRPr>
          </a:p>
          <a:p>
            <a:r>
              <a:rPr lang="en-US" sz="2700" dirty="0">
                <a:ea typeface="+mn-lt"/>
                <a:cs typeface="+mn-lt"/>
              </a:rPr>
              <a:t>Recommended: enroll in the </a:t>
            </a:r>
            <a:r>
              <a:rPr lang="en-US" sz="2700" dirty="0">
                <a:ea typeface="+mn-lt"/>
                <a:cs typeface="+mn-lt"/>
                <a:hlinkClick r:id="rId3"/>
              </a:rPr>
              <a:t>DOS Smart Traveler Enrollment Program (STEP)</a:t>
            </a:r>
            <a:r>
              <a:rPr lang="en-US" sz="2700" dirty="0">
                <a:ea typeface="+mn-lt"/>
                <a:cs typeface="+mn-lt"/>
              </a:rPr>
              <a:t>.  Non-U.S. citizens can enroll their travel with the nearest embassy or consulate of their home country. </a:t>
            </a:r>
            <a:endParaRPr lang="en-US" sz="2700">
              <a:highlight>
                <a:srgbClr val="FFFF00"/>
              </a:highlight>
              <a:cs typeface="Calibri" panose="020F0502020204030204"/>
            </a:endParaRPr>
          </a:p>
          <a:p>
            <a:r>
              <a:rPr lang="en-US" sz="2700" dirty="0">
                <a:hlinkClick r:id="rId4">
                  <a:extLst>
                    <a:ext uri="{A12FA001-AC4F-418D-AE19-62706E023703}">
                      <ahyp:hlinkClr xmlns:ahyp="http://schemas.microsoft.com/office/drawing/2018/hyperlinkcolor" val="tx"/>
                    </a:ext>
                  </a:extLst>
                </a:hlinkClick>
              </a:rPr>
              <a:t>Supplemental Insurance</a:t>
            </a:r>
            <a:r>
              <a:rPr lang="en-US" sz="2700" dirty="0"/>
              <a:t> is </a:t>
            </a:r>
            <a:r>
              <a:rPr lang="en-US" sz="2700" b="1" dirty="0"/>
              <a:t>required</a:t>
            </a:r>
            <a:r>
              <a:rPr lang="en-US" sz="2700" dirty="0"/>
              <a:t> for graduate and undergraduate students; recommended for faculty and staff</a:t>
            </a:r>
            <a:endParaRPr lang="en-US" sz="2700" dirty="0">
              <a:cs typeface="Calibri"/>
            </a:endParaRPr>
          </a:p>
          <a:p>
            <a:r>
              <a:rPr lang="en-US" sz="2700" dirty="0">
                <a:cs typeface="Calibri"/>
              </a:rPr>
              <a:t>In case of emergencies:</a:t>
            </a:r>
          </a:p>
          <a:p>
            <a:pPr lvl="1"/>
            <a:r>
              <a:rPr lang="en-US" dirty="0">
                <a:cs typeface="Calibri"/>
              </a:rPr>
              <a:t>Save your spend authorization number in case of flight changes</a:t>
            </a:r>
          </a:p>
          <a:p>
            <a:pPr lvl="1"/>
            <a:r>
              <a:rPr lang="en-US" dirty="0">
                <a:cs typeface="Calibri"/>
              </a:rPr>
              <a:t>Save Ohio State's 24/7 International Emergency line and </a:t>
            </a:r>
            <a:r>
              <a:rPr lang="en-US" dirty="0" err="1">
                <a:cs typeface="Calibri"/>
              </a:rPr>
              <a:t>GeoBlue</a:t>
            </a:r>
            <a:r>
              <a:rPr lang="en-US" dirty="0">
                <a:cs typeface="Calibri"/>
              </a:rPr>
              <a:t> Global Health and Safety Services line; this information can be found on </a:t>
            </a:r>
            <a:r>
              <a:rPr lang="en-US" dirty="0">
                <a:cs typeface="Calibri"/>
                <a:hlinkClick r:id="rId5"/>
              </a:rPr>
              <a:t>the OIA website</a:t>
            </a:r>
            <a:r>
              <a:rPr lang="en-US" dirty="0">
                <a:cs typeface="Calibri"/>
              </a:rPr>
              <a:t>.</a:t>
            </a:r>
          </a:p>
        </p:txBody>
      </p:sp>
    </p:spTree>
    <p:extLst>
      <p:ext uri="{BB962C8B-B14F-4D97-AF65-F5344CB8AC3E}">
        <p14:creationId xmlns:p14="http://schemas.microsoft.com/office/powerpoint/2010/main" val="341992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Cost Comparisons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9CF6AE-68FD-440F-B088-C5FA0B25241E}"/>
              </a:ext>
            </a:extLst>
          </p:cNvPr>
          <p:cNvSpPr txBox="1"/>
          <p:nvPr/>
        </p:nvSpPr>
        <p:spPr>
          <a:xfrm>
            <a:off x="4877830" y="4171394"/>
            <a:ext cx="2433164" cy="461665"/>
          </a:xfrm>
          <a:prstGeom prst="rect">
            <a:avLst/>
          </a:prstGeom>
          <a:noFill/>
        </p:spPr>
        <p:txBody>
          <a:bodyPr wrap="square" rtlCol="0">
            <a:spAutoFit/>
          </a:bodyPr>
          <a:lstStyle/>
          <a:p>
            <a:r>
              <a:rPr lang="en-US" sz="2400"/>
              <a:t>Tools and Forms</a:t>
            </a:r>
          </a:p>
        </p:txBody>
      </p:sp>
    </p:spTree>
    <p:extLst>
      <p:ext uri="{BB962C8B-B14F-4D97-AF65-F5344CB8AC3E}">
        <p14:creationId xmlns:p14="http://schemas.microsoft.com/office/powerpoint/2010/main" val="82910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BB36-ABED-4A59-82B3-77F0958E49F0}"/>
              </a:ext>
            </a:extLst>
          </p:cNvPr>
          <p:cNvSpPr>
            <a:spLocks noGrp="1"/>
          </p:cNvSpPr>
          <p:nvPr>
            <p:ph type="title"/>
          </p:nvPr>
        </p:nvSpPr>
        <p:spPr>
          <a:xfrm>
            <a:off x="735564" y="346463"/>
            <a:ext cx="10515600" cy="1325563"/>
          </a:xfrm>
        </p:spPr>
        <p:txBody>
          <a:bodyPr>
            <a:normAutofit fontScale="90000"/>
          </a:bodyPr>
          <a:lstStyle/>
          <a:p>
            <a:r>
              <a:rPr lang="en-US" dirty="0">
                <a:latin typeface="Tw Cen MT"/>
              </a:rPr>
              <a:t>LODGING COMPARISON: </a:t>
            </a:r>
            <a:br>
              <a:rPr lang="en-US" dirty="0">
                <a:latin typeface="Tw Cen MT"/>
              </a:rPr>
            </a:br>
            <a:r>
              <a:rPr lang="en-US" sz="3200" dirty="0">
                <a:latin typeface="Tw Cen MT"/>
              </a:rPr>
              <a:t>watch for differences in rates, and save the quotes used on your SA! </a:t>
            </a:r>
            <a:endParaRPr lang="en-US" sz="3200" dirty="0">
              <a:latin typeface="Tw Cen MT" panose="020B0602020104020603" pitchFamily="34" charset="0"/>
            </a:endParaRPr>
          </a:p>
        </p:txBody>
      </p:sp>
      <p:pic>
        <p:nvPicPr>
          <p:cNvPr id="5" name="Content Placeholder 4">
            <a:extLst>
              <a:ext uri="{FF2B5EF4-FFF2-40B4-BE49-F238E27FC236}">
                <a16:creationId xmlns:a16="http://schemas.microsoft.com/office/drawing/2014/main" id="{4C477B1A-5A5C-456C-AAFB-910A9AFD47C7}"/>
              </a:ext>
            </a:extLst>
          </p:cNvPr>
          <p:cNvPicPr>
            <a:picLocks noGrp="1" noChangeAspect="1"/>
          </p:cNvPicPr>
          <p:nvPr>
            <p:ph idx="1"/>
          </p:nvPr>
        </p:nvPicPr>
        <p:blipFill>
          <a:blip r:embed="rId2"/>
          <a:stretch>
            <a:fillRect/>
          </a:stretch>
        </p:blipFill>
        <p:spPr>
          <a:xfrm>
            <a:off x="715986" y="1672026"/>
            <a:ext cx="5095736" cy="4537495"/>
          </a:xfrm>
        </p:spPr>
      </p:pic>
      <p:pic>
        <p:nvPicPr>
          <p:cNvPr id="7" name="Picture 6">
            <a:extLst>
              <a:ext uri="{FF2B5EF4-FFF2-40B4-BE49-F238E27FC236}">
                <a16:creationId xmlns:a16="http://schemas.microsoft.com/office/drawing/2014/main" id="{A0817EAD-B625-4675-B092-169EA102995A}"/>
              </a:ext>
            </a:extLst>
          </p:cNvPr>
          <p:cNvPicPr>
            <a:picLocks noChangeAspect="1"/>
          </p:cNvPicPr>
          <p:nvPr/>
        </p:nvPicPr>
        <p:blipFill>
          <a:blip r:embed="rId3"/>
          <a:stretch>
            <a:fillRect/>
          </a:stretch>
        </p:blipFill>
        <p:spPr>
          <a:xfrm>
            <a:off x="6198637" y="1672026"/>
            <a:ext cx="5423304" cy="4621471"/>
          </a:xfrm>
          <a:prstGeom prst="rect">
            <a:avLst/>
          </a:prstGeom>
        </p:spPr>
      </p:pic>
    </p:spTree>
    <p:extLst>
      <p:ext uri="{BB962C8B-B14F-4D97-AF65-F5344CB8AC3E}">
        <p14:creationId xmlns:p14="http://schemas.microsoft.com/office/powerpoint/2010/main" val="423491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5F11-3346-4523-8A7E-F98A7CFA4F5F}"/>
              </a:ext>
            </a:extLst>
          </p:cNvPr>
          <p:cNvSpPr>
            <a:spLocks noGrp="1"/>
          </p:cNvSpPr>
          <p:nvPr>
            <p:ph type="title"/>
          </p:nvPr>
        </p:nvSpPr>
        <p:spPr/>
        <p:txBody>
          <a:bodyPr/>
          <a:lstStyle/>
          <a:p>
            <a:r>
              <a:rPr lang="en-US">
                <a:latin typeface="Tw Cen MT" panose="020B0602020104020603" pitchFamily="34" charset="0"/>
              </a:rPr>
              <a:t>RENTAL CAR COMPARISON</a:t>
            </a:r>
          </a:p>
        </p:txBody>
      </p:sp>
      <p:pic>
        <p:nvPicPr>
          <p:cNvPr id="6" name="Picture 6" descr="Table&#10;&#10;Description automatically generated">
            <a:extLst>
              <a:ext uri="{FF2B5EF4-FFF2-40B4-BE49-F238E27FC236}">
                <a16:creationId xmlns:a16="http://schemas.microsoft.com/office/drawing/2014/main" id="{8E11CCC7-B521-4A42-B44C-0A4EF63B6C97}"/>
              </a:ext>
            </a:extLst>
          </p:cNvPr>
          <p:cNvPicPr>
            <a:picLocks noGrp="1" noChangeAspect="1"/>
          </p:cNvPicPr>
          <p:nvPr>
            <p:ph idx="1"/>
          </p:nvPr>
        </p:nvPicPr>
        <p:blipFill>
          <a:blip r:embed="rId2"/>
          <a:stretch>
            <a:fillRect/>
          </a:stretch>
        </p:blipFill>
        <p:spPr>
          <a:xfrm>
            <a:off x="833461" y="1533352"/>
            <a:ext cx="10525077" cy="4674926"/>
          </a:xfrm>
        </p:spPr>
      </p:pic>
    </p:spTree>
    <p:extLst>
      <p:ext uri="{BB962C8B-B14F-4D97-AF65-F5344CB8AC3E}">
        <p14:creationId xmlns:p14="http://schemas.microsoft.com/office/powerpoint/2010/main" val="132777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8840-CCA2-40C5-826A-8BCB132010FA}"/>
              </a:ext>
            </a:extLst>
          </p:cNvPr>
          <p:cNvSpPr>
            <a:spLocks noGrp="1"/>
          </p:cNvSpPr>
          <p:nvPr>
            <p:ph type="title"/>
          </p:nvPr>
        </p:nvSpPr>
        <p:spPr/>
        <p:txBody>
          <a:bodyPr/>
          <a:lstStyle/>
          <a:p>
            <a:r>
              <a:rPr lang="en-US" dirty="0">
                <a:latin typeface="TW Cen MT"/>
                <a:cs typeface="Calibri Light"/>
              </a:rPr>
              <a:t>UNIT-LEVEL POLICIES</a:t>
            </a:r>
          </a:p>
        </p:txBody>
      </p:sp>
      <p:sp>
        <p:nvSpPr>
          <p:cNvPr id="3" name="Content Placeholder 2">
            <a:extLst>
              <a:ext uri="{FF2B5EF4-FFF2-40B4-BE49-F238E27FC236}">
                <a16:creationId xmlns:a16="http://schemas.microsoft.com/office/drawing/2014/main" id="{A4DDE835-7C3E-4F9F-8523-04235185E46C}"/>
              </a:ext>
            </a:extLst>
          </p:cNvPr>
          <p:cNvSpPr>
            <a:spLocks noGrp="1"/>
          </p:cNvSpPr>
          <p:nvPr>
            <p:ph idx="1"/>
          </p:nvPr>
        </p:nvSpPr>
        <p:spPr/>
        <p:txBody>
          <a:bodyPr vert="horz" lIns="91440" tIns="45720" rIns="91440" bIns="45720" rtlCol="0" anchor="t">
            <a:normAutofit/>
          </a:bodyPr>
          <a:lstStyle/>
          <a:p>
            <a:r>
              <a:rPr lang="en-US" dirty="0">
                <a:cs typeface="Calibri"/>
              </a:rPr>
              <a:t>Different units may have their own policies in addition to OSU policies</a:t>
            </a:r>
          </a:p>
          <a:p>
            <a:pPr marL="0" indent="0">
              <a:buNone/>
            </a:pPr>
            <a:r>
              <a:rPr lang="en-US" u="sng" dirty="0">
                <a:cs typeface="Calibri"/>
              </a:rPr>
              <a:t>Examples:</a:t>
            </a:r>
          </a:p>
          <a:p>
            <a:r>
              <a:rPr lang="en-US" dirty="0">
                <a:cs typeface="Calibri"/>
              </a:rPr>
              <a:t>Sociology requires graduate students to be on the conference program to use travel funds</a:t>
            </a:r>
          </a:p>
          <a:p>
            <a:r>
              <a:rPr lang="en-US" dirty="0">
                <a:cs typeface="Calibri"/>
              </a:rPr>
              <a:t>For 2022, IPR is requiring that you book flights in Concur and choose fully refundable tickets when possible for the PAA conference.</a:t>
            </a:r>
          </a:p>
          <a:p>
            <a:pPr marL="0" indent="0">
              <a:buNone/>
            </a:pPr>
            <a:endParaRPr lang="en-US" dirty="0">
              <a:cs typeface="Calibri"/>
            </a:endParaRPr>
          </a:p>
          <a:p>
            <a:pPr marL="0" indent="0">
              <a:buNone/>
            </a:pPr>
            <a:r>
              <a:rPr lang="en-US" dirty="0">
                <a:cs typeface="Calibri"/>
              </a:rPr>
              <a:t>When in doubt, don't be afraid to ask questions!</a:t>
            </a:r>
          </a:p>
        </p:txBody>
      </p:sp>
    </p:spTree>
    <p:extLst>
      <p:ext uri="{BB962C8B-B14F-4D97-AF65-F5344CB8AC3E}">
        <p14:creationId xmlns:p14="http://schemas.microsoft.com/office/powerpoint/2010/main" val="391510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F004-DAAD-4FE3-A21D-F79DC23E8E45}"/>
              </a:ext>
            </a:extLst>
          </p:cNvPr>
          <p:cNvSpPr>
            <a:spLocks noGrp="1"/>
          </p:cNvSpPr>
          <p:nvPr>
            <p:ph type="title"/>
          </p:nvPr>
        </p:nvSpPr>
        <p:spPr/>
        <p:txBody>
          <a:bodyPr/>
          <a:lstStyle/>
          <a:p>
            <a:r>
              <a:rPr lang="en-US">
                <a:latin typeface="Tw Cen MT" panose="020B0602020104020603" pitchFamily="34" charset="0"/>
              </a:rPr>
              <a:t>FLYING VS RENTAL VS DRIVING</a:t>
            </a:r>
          </a:p>
        </p:txBody>
      </p:sp>
      <p:sp>
        <p:nvSpPr>
          <p:cNvPr id="3" name="Content Placeholder 2">
            <a:extLst>
              <a:ext uri="{FF2B5EF4-FFF2-40B4-BE49-F238E27FC236}">
                <a16:creationId xmlns:a16="http://schemas.microsoft.com/office/drawing/2014/main" id="{D27131D6-AD48-4D18-A690-E94B6434F786}"/>
              </a:ext>
            </a:extLst>
          </p:cNvPr>
          <p:cNvSpPr>
            <a:spLocks noGrp="1"/>
          </p:cNvSpPr>
          <p:nvPr>
            <p:ph idx="1"/>
          </p:nvPr>
        </p:nvSpPr>
        <p:spPr/>
        <p:txBody>
          <a:bodyPr>
            <a:normAutofit/>
          </a:bodyPr>
          <a:lstStyle/>
          <a:p>
            <a:pPr marL="0" indent="0">
              <a:buNone/>
            </a:pPr>
            <a:r>
              <a:rPr lang="en-US" sz="2400">
                <a:latin typeface="Tw Cen MT" panose="020B0602020104020603" pitchFamily="34" charset="0"/>
              </a:rPr>
              <a:t>It may often seem cheaper to drive or get a rental than to fly, but there are many hidden costs to these options. Things to consider before choosing a rental or driving your personal vehicle:</a:t>
            </a:r>
          </a:p>
          <a:p>
            <a:pPr>
              <a:buFont typeface="Wingdings" panose="05000000000000000000" pitchFamily="2" charset="2"/>
              <a:buChar char="§"/>
            </a:pPr>
            <a:r>
              <a:rPr lang="en-US" sz="2000">
                <a:latin typeface="Tw Cen MT" panose="020B0602020104020603" pitchFamily="34" charset="0"/>
              </a:rPr>
              <a:t>Parking</a:t>
            </a:r>
          </a:p>
          <a:p>
            <a:pPr>
              <a:buFont typeface="Wingdings" panose="05000000000000000000" pitchFamily="2" charset="2"/>
              <a:buChar char="§"/>
            </a:pPr>
            <a:r>
              <a:rPr lang="en-US" sz="2000">
                <a:latin typeface="Tw Cen MT" panose="020B0602020104020603" pitchFamily="34" charset="0"/>
              </a:rPr>
              <a:t>Valet</a:t>
            </a:r>
          </a:p>
          <a:p>
            <a:pPr>
              <a:buFont typeface="Wingdings" panose="05000000000000000000" pitchFamily="2" charset="2"/>
              <a:buChar char="§"/>
            </a:pPr>
            <a:r>
              <a:rPr lang="en-US" sz="2000">
                <a:latin typeface="Tw Cen MT" panose="020B0602020104020603" pitchFamily="34" charset="0"/>
              </a:rPr>
              <a:t>Gas</a:t>
            </a:r>
          </a:p>
          <a:p>
            <a:pPr>
              <a:buFont typeface="Wingdings" panose="05000000000000000000" pitchFamily="2" charset="2"/>
              <a:buChar char="§"/>
            </a:pPr>
            <a:r>
              <a:rPr lang="en-US" sz="2000">
                <a:latin typeface="Tw Cen MT" panose="020B0602020104020603" pitchFamily="34" charset="0"/>
              </a:rPr>
              <a:t>Tolls</a:t>
            </a:r>
          </a:p>
          <a:p>
            <a:pPr>
              <a:buFont typeface="Wingdings" panose="05000000000000000000" pitchFamily="2" charset="2"/>
              <a:buChar char="§"/>
            </a:pPr>
            <a:r>
              <a:rPr lang="en-US" sz="2000">
                <a:latin typeface="Tw Cen MT" panose="020B0602020104020603" pitchFamily="34" charset="0"/>
              </a:rPr>
              <a:t>Additional taxis</a:t>
            </a:r>
          </a:p>
          <a:p>
            <a:pPr marL="0" indent="0">
              <a:buNone/>
            </a:pPr>
            <a:r>
              <a:rPr lang="en-US" sz="2400">
                <a:latin typeface="Tw Cen MT" panose="020B0602020104020603" pitchFamily="34" charset="0"/>
              </a:rPr>
              <a:t>Note: If you do decide to drive your personal vehicle, you may claim mileage OR turn in gas receipts, but not both.</a:t>
            </a:r>
          </a:p>
        </p:txBody>
      </p:sp>
    </p:spTree>
    <p:extLst>
      <p:ext uri="{BB962C8B-B14F-4D97-AF65-F5344CB8AC3E}">
        <p14:creationId xmlns:p14="http://schemas.microsoft.com/office/powerpoint/2010/main" val="383774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0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C34E9-03B5-40E7-AF16-CA40F25EAE3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TW Cen MT"/>
              </a:rPr>
              <a:t>FLYING VS. RENTAL VS. DRIVING EXAMPLE</a:t>
            </a:r>
          </a:p>
        </p:txBody>
      </p:sp>
      <p:pic>
        <p:nvPicPr>
          <p:cNvPr id="4" name="Picture 4" descr="Table&#10;&#10;Description automatically generated">
            <a:extLst>
              <a:ext uri="{FF2B5EF4-FFF2-40B4-BE49-F238E27FC236}">
                <a16:creationId xmlns:a16="http://schemas.microsoft.com/office/drawing/2014/main" id="{EB660EE7-D541-460F-B252-4BDFC4276365}"/>
              </a:ext>
            </a:extLst>
          </p:cNvPr>
          <p:cNvPicPr>
            <a:picLocks noGrp="1" noChangeAspect="1"/>
          </p:cNvPicPr>
          <p:nvPr>
            <p:ph idx="1"/>
          </p:nvPr>
        </p:nvPicPr>
        <p:blipFill>
          <a:blip r:embed="rId2"/>
          <a:stretch>
            <a:fillRect/>
          </a:stretch>
        </p:blipFill>
        <p:spPr>
          <a:xfrm>
            <a:off x="3798519" y="828462"/>
            <a:ext cx="7991951" cy="5312509"/>
          </a:xfrm>
          <a:prstGeom prst="rect">
            <a:avLst/>
          </a:prstGeom>
        </p:spPr>
      </p:pic>
    </p:spTree>
    <p:extLst>
      <p:ext uri="{BB962C8B-B14F-4D97-AF65-F5344CB8AC3E}">
        <p14:creationId xmlns:p14="http://schemas.microsoft.com/office/powerpoint/2010/main" val="5439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4188-E9AB-4E94-9F37-E28E9BBB5DE1}"/>
              </a:ext>
            </a:extLst>
          </p:cNvPr>
          <p:cNvSpPr>
            <a:spLocks noGrp="1"/>
          </p:cNvSpPr>
          <p:nvPr>
            <p:ph type="title"/>
          </p:nvPr>
        </p:nvSpPr>
        <p:spPr/>
        <p:txBody>
          <a:bodyPr/>
          <a:lstStyle/>
          <a:p>
            <a:r>
              <a:rPr lang="en-US">
                <a:latin typeface="Tw Cen MT" panose="020B0602020104020603" pitchFamily="34" charset="0"/>
              </a:rPr>
              <a:t>ADDING PERSONAL DAYS</a:t>
            </a:r>
          </a:p>
        </p:txBody>
      </p:sp>
      <p:sp>
        <p:nvSpPr>
          <p:cNvPr id="3" name="Content Placeholder 2">
            <a:extLst>
              <a:ext uri="{FF2B5EF4-FFF2-40B4-BE49-F238E27FC236}">
                <a16:creationId xmlns:a16="http://schemas.microsoft.com/office/drawing/2014/main" id="{8D9045C1-B4F1-466F-BEF7-F2140D078E58}"/>
              </a:ext>
            </a:extLst>
          </p:cNvPr>
          <p:cNvSpPr>
            <a:spLocks noGrp="1"/>
          </p:cNvSpPr>
          <p:nvPr>
            <p:ph idx="1"/>
          </p:nvPr>
        </p:nvSpPr>
        <p:spPr>
          <a:xfrm>
            <a:off x="838200" y="1690688"/>
            <a:ext cx="10515600" cy="4566277"/>
          </a:xfrm>
        </p:spPr>
        <p:txBody>
          <a:bodyPr vert="horz" lIns="91440" tIns="45720" rIns="91440" bIns="45720" rtlCol="0" anchor="t">
            <a:normAutofit fontScale="92500" lnSpcReduction="10000"/>
          </a:bodyPr>
          <a:lstStyle/>
          <a:p>
            <a:pPr marL="0" indent="0">
              <a:buNone/>
            </a:pPr>
            <a:r>
              <a:rPr lang="en-US" dirty="0"/>
              <a:t>You may only be reimbursed for 1 day of travel on either end of university business for domestic travel and 2 days for international travel. </a:t>
            </a:r>
            <a:endParaRPr lang="en-US"/>
          </a:p>
          <a:p>
            <a:pPr>
              <a:buFont typeface="Wingdings" panose="05000000000000000000" pitchFamily="2" charset="2"/>
              <a:buChar char="§"/>
            </a:pPr>
            <a:r>
              <a:rPr lang="en-US" sz="2400" dirty="0"/>
              <a:t>Ex: If you are travelling to ASA for the full length of the conference, August 11-14, you </a:t>
            </a:r>
            <a:r>
              <a:rPr lang="en-US" sz="2400"/>
              <a:t>could be reimbursed for travel expenses incurred from August 10-15. If </a:t>
            </a:r>
            <a:r>
              <a:rPr lang="en-US" sz="2400" dirty="0"/>
              <a:t>you decided to travel August 9-15, you would not be reimbursed for expenses incurred on August 9. </a:t>
            </a:r>
            <a:endParaRPr lang="en-US" sz="2400" dirty="0">
              <a:cs typeface="Calibri"/>
            </a:endParaRPr>
          </a:p>
          <a:p>
            <a:pPr marL="0" indent="0">
              <a:buNone/>
            </a:pPr>
            <a:r>
              <a:rPr lang="en-US" dirty="0"/>
              <a:t>If you’re flying and want to add personal days: Call Concur and work with the agent, provide comparison of cost difference, and pay for the difference with your own money</a:t>
            </a:r>
            <a:endParaRPr lang="en-US" dirty="0">
              <a:cs typeface="Calibri"/>
            </a:endParaRPr>
          </a:p>
          <a:p>
            <a:pPr>
              <a:buFont typeface="Wingdings" panose="05000000000000000000" pitchFamily="2" charset="2"/>
              <a:buChar char="§"/>
            </a:pPr>
            <a:r>
              <a:rPr lang="en-US" sz="2400" dirty="0"/>
              <a:t>If it’s under $50, the travel agent will not be able to split the difference. See Carol or Karissa if this happens.</a:t>
            </a:r>
            <a:endParaRPr lang="en-US" sz="2400" dirty="0">
              <a:cs typeface="Calibri"/>
            </a:endParaRPr>
          </a:p>
          <a:p>
            <a:pPr marL="0" indent="0">
              <a:buNone/>
            </a:pPr>
            <a:endParaRPr lang="en-US" sz="1500"/>
          </a:p>
          <a:p>
            <a:pPr marL="0" indent="0">
              <a:buNone/>
            </a:pPr>
            <a:r>
              <a:rPr lang="en-US" dirty="0"/>
              <a:t>All other costs will only be reimbursed for the allowable reimbursable days (aka the 1-2 days on either end of business days).</a:t>
            </a:r>
            <a:endParaRPr lang="en-US" dirty="0">
              <a:cs typeface="Calibri"/>
            </a:endParaRPr>
          </a:p>
          <a:p>
            <a:pPr marL="0" indent="0">
              <a:buNone/>
            </a:pPr>
            <a:endParaRPr lang="en-US"/>
          </a:p>
          <a:p>
            <a:pPr marL="0" indent="0">
              <a:buNone/>
            </a:pPr>
            <a:endParaRPr lang="en-US"/>
          </a:p>
        </p:txBody>
      </p:sp>
    </p:spTree>
    <p:extLst>
      <p:ext uri="{BB962C8B-B14F-4D97-AF65-F5344CB8AC3E}">
        <p14:creationId xmlns:p14="http://schemas.microsoft.com/office/powerpoint/2010/main" val="250465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5575-00BA-45D6-BD49-D754CF1464B2}"/>
              </a:ext>
            </a:extLst>
          </p:cNvPr>
          <p:cNvSpPr>
            <a:spLocks noGrp="1"/>
          </p:cNvSpPr>
          <p:nvPr>
            <p:ph type="title"/>
          </p:nvPr>
        </p:nvSpPr>
        <p:spPr/>
        <p:txBody>
          <a:bodyPr/>
          <a:lstStyle/>
          <a:p>
            <a:r>
              <a:rPr lang="en-US" dirty="0">
                <a:latin typeface="Tw Cen MT"/>
              </a:rPr>
              <a:t>Travel Comparison Form</a:t>
            </a:r>
          </a:p>
        </p:txBody>
      </p:sp>
      <p:sp>
        <p:nvSpPr>
          <p:cNvPr id="3" name="Content Placeholder 2">
            <a:extLst>
              <a:ext uri="{FF2B5EF4-FFF2-40B4-BE49-F238E27FC236}">
                <a16:creationId xmlns:a16="http://schemas.microsoft.com/office/drawing/2014/main" id="{17E3DAA7-502F-4F92-8CA1-2A56E7CCA700}"/>
              </a:ext>
            </a:extLst>
          </p:cNvPr>
          <p:cNvSpPr>
            <a:spLocks noGrp="1"/>
          </p:cNvSpPr>
          <p:nvPr>
            <p:ph idx="1"/>
          </p:nvPr>
        </p:nvSpPr>
        <p:spPr/>
        <p:txBody>
          <a:bodyPr vert="horz" lIns="91440" tIns="45720" rIns="91440" bIns="45720" rtlCol="0" anchor="t">
            <a:normAutofit/>
          </a:bodyPr>
          <a:lstStyle/>
          <a:p>
            <a:r>
              <a:rPr lang="en-US" dirty="0">
                <a:latin typeface="Tw Cen MT"/>
              </a:rPr>
              <a:t>Any time you need to submit a comparison, there is an accompanying form that must be submitted (pre-trip for the spend authorization and post-trip to account for the final cost differences).</a:t>
            </a:r>
          </a:p>
          <a:p>
            <a:r>
              <a:rPr lang="en-US" dirty="0">
                <a:latin typeface="Tw Cen MT"/>
              </a:rPr>
              <a:t>The form should include all relevant expenses you expect to get reimbursed for. (I.e. if you choose to drive instead of fly, you should also include parking, tolls, etc.)</a:t>
            </a:r>
          </a:p>
          <a:p>
            <a:pPr lvl="1"/>
            <a:r>
              <a:rPr lang="en-US" dirty="0">
                <a:latin typeface="Tw Cen MT"/>
              </a:rPr>
              <a:t>Save the quotes you pull for cost comparison, and be prepared to provide this documentation as well!</a:t>
            </a:r>
          </a:p>
          <a:p>
            <a:r>
              <a:rPr lang="en-US" dirty="0">
                <a:latin typeface="Tw Cen MT"/>
                <a:hlinkClick r:id="rId2"/>
              </a:rPr>
              <a:t>The Comparison Form can be accessed here.</a:t>
            </a:r>
          </a:p>
        </p:txBody>
      </p:sp>
    </p:spTree>
    <p:extLst>
      <p:ext uri="{BB962C8B-B14F-4D97-AF65-F5344CB8AC3E}">
        <p14:creationId xmlns:p14="http://schemas.microsoft.com/office/powerpoint/2010/main" val="2292263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Expense Reports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783B1C-670A-4D8C-AB79-43ADDD661092}"/>
              </a:ext>
            </a:extLst>
          </p:cNvPr>
          <p:cNvSpPr txBox="1"/>
          <p:nvPr/>
        </p:nvSpPr>
        <p:spPr>
          <a:xfrm>
            <a:off x="4953000" y="4200525"/>
            <a:ext cx="2743200" cy="369332"/>
          </a:xfrm>
          <a:prstGeom prst="rect">
            <a:avLst/>
          </a:prstGeom>
          <a:noFill/>
        </p:spPr>
        <p:txBody>
          <a:bodyPr wrap="square" rtlCol="0">
            <a:spAutoFit/>
          </a:bodyPr>
          <a:lstStyle/>
          <a:p>
            <a:r>
              <a:rPr lang="en-US"/>
              <a:t>After Travel</a:t>
            </a:r>
          </a:p>
        </p:txBody>
      </p:sp>
    </p:spTree>
    <p:extLst>
      <p:ext uri="{BB962C8B-B14F-4D97-AF65-F5344CB8AC3E}">
        <p14:creationId xmlns:p14="http://schemas.microsoft.com/office/powerpoint/2010/main" val="2775492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5130E-B54D-4481-B9F4-B52529DE27BA}"/>
              </a:ext>
            </a:extLst>
          </p:cNvPr>
          <p:cNvSpPr>
            <a:spLocks noGrp="1"/>
          </p:cNvSpPr>
          <p:nvPr>
            <p:ph type="title"/>
          </p:nvPr>
        </p:nvSpPr>
        <p:spPr>
          <a:xfrm>
            <a:off x="594360" y="640263"/>
            <a:ext cx="3822192" cy="1344975"/>
          </a:xfrm>
        </p:spPr>
        <p:txBody>
          <a:bodyPr>
            <a:normAutofit/>
          </a:bodyPr>
          <a:lstStyle/>
          <a:p>
            <a:r>
              <a:rPr lang="en-US" sz="3600">
                <a:solidFill>
                  <a:schemeClr val="bg1"/>
                </a:solidFill>
                <a:latin typeface="Tw Cen MT" panose="020B0602020104020603" pitchFamily="34" charset="0"/>
              </a:rPr>
              <a:t>Expense Reports after Travel</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DEE0A8-C5F3-4FBA-BAA0-37682385748F}"/>
              </a:ext>
            </a:extLst>
          </p:cNvPr>
          <p:cNvSpPr>
            <a:spLocks noGrp="1"/>
          </p:cNvSpPr>
          <p:nvPr>
            <p:ph idx="1"/>
          </p:nvPr>
        </p:nvSpPr>
        <p:spPr>
          <a:xfrm>
            <a:off x="593610" y="2121763"/>
            <a:ext cx="3822192" cy="3773010"/>
          </a:xfrm>
        </p:spPr>
        <p:txBody>
          <a:bodyPr>
            <a:normAutofit lnSpcReduction="10000"/>
          </a:bodyPr>
          <a:lstStyle/>
          <a:p>
            <a:r>
              <a:rPr lang="en-US" sz="2000">
                <a:solidFill>
                  <a:schemeClr val="bg1"/>
                </a:solidFill>
                <a:latin typeface="Tw Cen MT" panose="020B0602020104020603" pitchFamily="34" charset="0"/>
              </a:rPr>
              <a:t>Match the ER with the spend authorization.</a:t>
            </a:r>
          </a:p>
          <a:p>
            <a:pPr lvl="1"/>
            <a:r>
              <a:rPr lang="en-US" sz="2000">
                <a:solidFill>
                  <a:schemeClr val="bg1"/>
                </a:solidFill>
                <a:latin typeface="Tw Cen MT" panose="020B0602020104020603" pitchFamily="34" charset="0"/>
              </a:rPr>
              <a:t>Check “Final Expense Report for Spend Authorization” ONLY once you’ve accounted for </a:t>
            </a:r>
            <a:r>
              <a:rPr lang="en-US" sz="2000" b="1">
                <a:solidFill>
                  <a:schemeClr val="bg1"/>
                </a:solidFill>
                <a:latin typeface="Tw Cen MT" panose="020B0602020104020603" pitchFamily="34" charset="0"/>
              </a:rPr>
              <a:t>all </a:t>
            </a:r>
            <a:r>
              <a:rPr lang="en-US" sz="2000">
                <a:solidFill>
                  <a:schemeClr val="bg1"/>
                </a:solidFill>
                <a:latin typeface="Tw Cen MT" panose="020B0602020104020603" pitchFamily="34" charset="0"/>
              </a:rPr>
              <a:t>expenses you need reimbursed.</a:t>
            </a:r>
          </a:p>
          <a:p>
            <a:r>
              <a:rPr lang="en-US" sz="2000">
                <a:solidFill>
                  <a:schemeClr val="bg1"/>
                </a:solidFill>
                <a:latin typeface="Tw Cen MT" panose="020B0602020104020603" pitchFamily="34" charset="0"/>
              </a:rPr>
              <a:t>Attach all receipts and necessary documentation.</a:t>
            </a:r>
          </a:p>
          <a:p>
            <a:r>
              <a:rPr lang="en-US" sz="2000">
                <a:solidFill>
                  <a:schemeClr val="bg1"/>
                </a:solidFill>
                <a:latin typeface="Tw Cen MT" panose="020B0602020104020603" pitchFamily="34" charset="0"/>
              </a:rPr>
              <a:t>Make sure that all expenses are accounted for within 60 days of each transactions to ensure reimbursement.</a:t>
            </a:r>
          </a:p>
        </p:txBody>
      </p:sp>
      <p:pic>
        <p:nvPicPr>
          <p:cNvPr id="5" name="Picture 4">
            <a:extLst>
              <a:ext uri="{FF2B5EF4-FFF2-40B4-BE49-F238E27FC236}">
                <a16:creationId xmlns:a16="http://schemas.microsoft.com/office/drawing/2014/main" id="{221916F8-256D-4E7A-991E-8F83D5550F2F}"/>
              </a:ext>
            </a:extLst>
          </p:cNvPr>
          <p:cNvPicPr>
            <a:picLocks noChangeAspect="1"/>
          </p:cNvPicPr>
          <p:nvPr/>
        </p:nvPicPr>
        <p:blipFill>
          <a:blip r:embed="rId2"/>
          <a:stretch>
            <a:fillRect/>
          </a:stretch>
        </p:blipFill>
        <p:spPr>
          <a:xfrm>
            <a:off x="5120241" y="2205249"/>
            <a:ext cx="6846160" cy="2447501"/>
          </a:xfrm>
          <a:prstGeom prst="rect">
            <a:avLst/>
          </a:prstGeom>
        </p:spPr>
      </p:pic>
    </p:spTree>
    <p:extLst>
      <p:ext uri="{BB962C8B-B14F-4D97-AF65-F5344CB8AC3E}">
        <p14:creationId xmlns:p14="http://schemas.microsoft.com/office/powerpoint/2010/main" val="3534776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Exceptions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387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F9C5-AA3B-4710-AFB3-92573F9F2D1D}"/>
              </a:ext>
            </a:extLst>
          </p:cNvPr>
          <p:cNvSpPr>
            <a:spLocks noGrp="1"/>
          </p:cNvSpPr>
          <p:nvPr>
            <p:ph type="title"/>
          </p:nvPr>
        </p:nvSpPr>
        <p:spPr/>
        <p:txBody>
          <a:bodyPr/>
          <a:lstStyle/>
          <a:p>
            <a:r>
              <a:rPr lang="en-US">
                <a:latin typeface="Tw Cen MT" panose="020B0602020104020603" pitchFamily="34" charset="0"/>
              </a:rPr>
              <a:t>EXCEPTIONS TO POLICY</a:t>
            </a:r>
          </a:p>
        </p:txBody>
      </p:sp>
      <p:sp>
        <p:nvSpPr>
          <p:cNvPr id="3" name="Content Placeholder 2">
            <a:extLst>
              <a:ext uri="{FF2B5EF4-FFF2-40B4-BE49-F238E27FC236}">
                <a16:creationId xmlns:a16="http://schemas.microsoft.com/office/drawing/2014/main" id="{F677FDC0-6569-4F03-A690-EC0EDBBAF807}"/>
              </a:ext>
            </a:extLst>
          </p:cNvPr>
          <p:cNvSpPr>
            <a:spLocks noGrp="1"/>
          </p:cNvSpPr>
          <p:nvPr>
            <p:ph idx="1"/>
          </p:nvPr>
        </p:nvSpPr>
        <p:spPr/>
        <p:txBody>
          <a:bodyPr vert="horz" lIns="91440" tIns="45720" rIns="91440" bIns="45720" rtlCol="0" anchor="t">
            <a:normAutofit/>
          </a:bodyPr>
          <a:lstStyle/>
          <a:p>
            <a:r>
              <a:rPr lang="en-US"/>
              <a:t>Our goal is to minimize exceptions.</a:t>
            </a:r>
          </a:p>
          <a:p>
            <a:r>
              <a:rPr lang="en-US"/>
              <a:t>If you do need an exception to policy,  it will increase the time until your reimbursement is processed. An exception may keep your reimbursement from being approved. </a:t>
            </a:r>
          </a:p>
        </p:txBody>
      </p:sp>
    </p:spTree>
    <p:extLst>
      <p:ext uri="{BB962C8B-B14F-4D97-AF65-F5344CB8AC3E}">
        <p14:creationId xmlns:p14="http://schemas.microsoft.com/office/powerpoint/2010/main" val="13385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E472-010C-4FB1-BE57-423527DBEA3D}"/>
              </a:ext>
            </a:extLst>
          </p:cNvPr>
          <p:cNvSpPr>
            <a:spLocks noGrp="1"/>
          </p:cNvSpPr>
          <p:nvPr>
            <p:ph type="title"/>
          </p:nvPr>
        </p:nvSpPr>
        <p:spPr>
          <a:xfrm>
            <a:off x="838200" y="500062"/>
            <a:ext cx="10515600" cy="1325563"/>
          </a:xfrm>
        </p:spPr>
        <p:txBody>
          <a:bodyPr>
            <a:normAutofit fontScale="90000"/>
          </a:bodyPr>
          <a:lstStyle/>
          <a:p>
            <a:br>
              <a:rPr lang="en-US" sz="1800" b="0" i="0" u="none" strike="noStrike" baseline="0">
                <a:solidFill>
                  <a:srgbClr val="000000"/>
                </a:solidFill>
                <a:latin typeface="Tw Cen MT Condensed" panose="020B0606020104020203" pitchFamily="34" charset="0"/>
              </a:rPr>
            </a:br>
            <a:r>
              <a:rPr lang="en-US" sz="5300" b="0" i="0" u="none" strike="noStrike" baseline="0">
                <a:solidFill>
                  <a:srgbClr val="0D0D0D"/>
                </a:solidFill>
                <a:latin typeface="Tw Cen MT Condensed" panose="020B0606020104020203" pitchFamily="34" charset="0"/>
              </a:rPr>
              <a:t>ALWAYS SUBMIT A SPEND AUTHORIZATION!</a:t>
            </a:r>
            <a:br>
              <a:rPr lang="en-US" sz="5300" b="0" i="0" u="none" strike="noStrike" baseline="0">
                <a:solidFill>
                  <a:srgbClr val="0D0D0D"/>
                </a:solidFill>
                <a:latin typeface="Tw Cen MT Condensed" panose="020B0606020104020203" pitchFamily="34" charset="0"/>
              </a:rPr>
            </a:br>
            <a:endParaRPr lang="en-US"/>
          </a:p>
        </p:txBody>
      </p:sp>
      <p:sp>
        <p:nvSpPr>
          <p:cNvPr id="3" name="Content Placeholder 2">
            <a:extLst>
              <a:ext uri="{FF2B5EF4-FFF2-40B4-BE49-F238E27FC236}">
                <a16:creationId xmlns:a16="http://schemas.microsoft.com/office/drawing/2014/main" id="{015AD8E7-2FE6-419F-94BC-9E8CEC05E886}"/>
              </a:ext>
            </a:extLst>
          </p:cNvPr>
          <p:cNvSpPr>
            <a:spLocks noGrp="1"/>
          </p:cNvSpPr>
          <p:nvPr>
            <p:ph idx="1"/>
          </p:nvPr>
        </p:nvSpPr>
        <p:spPr>
          <a:xfrm>
            <a:off x="838200" y="1546583"/>
            <a:ext cx="10515600" cy="4952351"/>
          </a:xfrm>
        </p:spPr>
        <p:txBody>
          <a:bodyPr vert="horz" lIns="91440" tIns="45720" rIns="91440" bIns="45720" rtlCol="0" anchor="t">
            <a:normAutofit lnSpcReduction="10000"/>
          </a:bodyPr>
          <a:lstStyle/>
          <a:p>
            <a:r>
              <a:rPr lang="en-US" dirty="0"/>
              <a:t>If you are paying for your flight with department funds, submit your spend authorization </a:t>
            </a:r>
            <a:r>
              <a:rPr lang="en-US" b="1" dirty="0"/>
              <a:t>at least a month </a:t>
            </a:r>
            <a:r>
              <a:rPr lang="en-US" dirty="0"/>
              <a:t>before your departure. </a:t>
            </a:r>
            <a:endParaRPr lang="en-US">
              <a:cs typeface="Calibri"/>
            </a:endParaRPr>
          </a:p>
          <a:p>
            <a:r>
              <a:rPr lang="en-US" dirty="0"/>
              <a:t>If you are not paying for a flight with department funds, submit your spend authorization at least two weeks before your departure.</a:t>
            </a:r>
            <a:endParaRPr lang="en-US" dirty="0">
              <a:cs typeface="Calibri"/>
            </a:endParaRPr>
          </a:p>
          <a:p>
            <a:r>
              <a:rPr lang="en-US" dirty="0"/>
              <a:t>Submit a spend authorization even if you do not have funds and aren’t planning to get reimbursed. (Select the spend category "travel without expenses.")</a:t>
            </a:r>
            <a:endParaRPr lang="en-US" dirty="0">
              <a:cs typeface="Calibri"/>
            </a:endParaRPr>
          </a:p>
          <a:p>
            <a:r>
              <a:rPr lang="en-US" u="sng" dirty="0">
                <a:cs typeface="Calibri"/>
              </a:rPr>
              <a:t>One trip = one spend authorization</a:t>
            </a:r>
            <a:r>
              <a:rPr lang="en-US" dirty="0">
                <a:cs typeface="Calibri"/>
              </a:rPr>
              <a:t>—even if you have multiple funding sources!</a:t>
            </a:r>
            <a:endParaRPr lang="en-US" dirty="0"/>
          </a:p>
          <a:p>
            <a:r>
              <a:rPr lang="en-US" dirty="0"/>
              <a:t>Job aid on spend authorizations: </a:t>
            </a:r>
            <a:r>
              <a:rPr lang="en-US" dirty="0">
                <a:solidFill>
                  <a:schemeClr val="accent1"/>
                </a:solidFill>
                <a:hlinkClick r:id="rId2">
                  <a:extLst>
                    <a:ext uri="{A12FA001-AC4F-418D-AE19-62706E023703}">
                      <ahyp:hlinkClr xmlns:ahyp="http://schemas.microsoft.com/office/drawing/2018/hyperlinkcolor" val="tx"/>
                    </a:ext>
                  </a:extLst>
                </a:hlinkClick>
              </a:rPr>
              <a:t>https://admin.resources.osu.edu/workday/workday-for-core-users-finance/sa-create-a-spend-authorization</a:t>
            </a:r>
          </a:p>
          <a:p>
            <a:pPr marL="0" indent="0">
              <a:buNone/>
            </a:pPr>
            <a:endParaRPr lang="en-US" dirty="0">
              <a:solidFill>
                <a:schemeClr val="accent1"/>
              </a:solidFill>
              <a:cs typeface="Calibri"/>
            </a:endParaRPr>
          </a:p>
        </p:txBody>
      </p:sp>
    </p:spTree>
    <p:extLst>
      <p:ext uri="{BB962C8B-B14F-4D97-AF65-F5344CB8AC3E}">
        <p14:creationId xmlns:p14="http://schemas.microsoft.com/office/powerpoint/2010/main" val="339956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D744039-3A8C-47D1-AE45-8D710F5203F2}"/>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The Travel Life Cycle</a:t>
            </a:r>
          </a:p>
        </p:txBody>
      </p:sp>
      <p:cxnSp>
        <p:nvCxnSpPr>
          <p:cNvPr id="16" name="Straight Connector 15">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5233B-C18D-4B93-A3B0-F302F937ADCD}"/>
              </a:ext>
            </a:extLst>
          </p:cNvPr>
          <p:cNvSpPr>
            <a:spLocks noGrp="1"/>
          </p:cNvSpPr>
          <p:nvPr>
            <p:ph type="title"/>
          </p:nvPr>
        </p:nvSpPr>
        <p:spPr/>
        <p:txBody>
          <a:bodyPr>
            <a:normAutofit/>
          </a:bodyPr>
          <a:lstStyle/>
          <a:p>
            <a:r>
              <a:rPr lang="en-US" sz="4800" b="0" i="0" u="none" strike="noStrike" baseline="0" dirty="0">
                <a:solidFill>
                  <a:srgbClr val="0D0D0D"/>
                </a:solidFill>
                <a:latin typeface="TW Cen MT"/>
              </a:rPr>
              <a:t>TRAVEL LIFE CYCLE</a:t>
            </a:r>
            <a:r>
              <a:rPr lang="en-US" sz="4800" dirty="0">
                <a:solidFill>
                  <a:srgbClr val="0D0D0D"/>
                </a:solidFill>
                <a:latin typeface="TW Cen MT"/>
              </a:rPr>
              <a:t> </a:t>
            </a:r>
            <a:endParaRPr lang="en-US" sz="9600">
              <a:latin typeface="TW Cen MT"/>
            </a:endParaRPr>
          </a:p>
        </p:txBody>
      </p:sp>
      <p:sp>
        <p:nvSpPr>
          <p:cNvPr id="5" name="Content Placeholder 4">
            <a:extLst>
              <a:ext uri="{FF2B5EF4-FFF2-40B4-BE49-F238E27FC236}">
                <a16:creationId xmlns:a16="http://schemas.microsoft.com/office/drawing/2014/main" id="{11F06176-B3C3-4A74-9003-4DF5103768E3}"/>
              </a:ext>
            </a:extLst>
          </p:cNvPr>
          <p:cNvSpPr>
            <a:spLocks noGrp="1"/>
          </p:cNvSpPr>
          <p:nvPr>
            <p:ph sz="half" idx="1"/>
          </p:nvPr>
        </p:nvSpPr>
        <p:spPr>
          <a:xfrm>
            <a:off x="838201" y="1598950"/>
            <a:ext cx="5033837" cy="4611533"/>
          </a:xfrm>
        </p:spPr>
        <p:txBody>
          <a:bodyPr vert="horz" lIns="91440" tIns="45720" rIns="91440" bIns="45720" rtlCol="0" anchor="t">
            <a:normAutofit fontScale="85000" lnSpcReduction="20000"/>
          </a:bodyPr>
          <a:lstStyle/>
          <a:p>
            <a:pPr marL="0" indent="0">
              <a:buNone/>
            </a:pPr>
            <a:r>
              <a:rPr lang="en-US" sz="2800" b="0" i="0" u="none" strike="noStrike" baseline="0" dirty="0">
                <a:solidFill>
                  <a:schemeClr val="accent1"/>
                </a:solidFill>
                <a:latin typeface="Tw Cen MT"/>
              </a:rPr>
              <a:t>Before Travel</a:t>
            </a:r>
          </a:p>
          <a:p>
            <a:pPr marL="0" indent="0">
              <a:buNone/>
            </a:pPr>
            <a:r>
              <a:rPr lang="en-US" sz="2800" b="0" i="0" u="none" strike="noStrike" baseline="0" dirty="0">
                <a:solidFill>
                  <a:srgbClr val="000000"/>
                </a:solidFill>
                <a:latin typeface="Wingdings"/>
                <a:sym typeface="Wingdings"/>
              </a:rPr>
              <a:t></a:t>
            </a:r>
            <a:r>
              <a:rPr lang="en-US" sz="2800" b="0" i="0" u="none" strike="noStrike" baseline="0" dirty="0">
                <a:solidFill>
                  <a:srgbClr val="000000"/>
                </a:solidFill>
                <a:latin typeface="Tw Cen MT"/>
              </a:rPr>
              <a:t>You submit a spend authorization (SA) 1 month to 2 weeks before departure</a:t>
            </a:r>
          </a:p>
          <a:p>
            <a:pPr marL="0" indent="0">
              <a:buNone/>
            </a:pPr>
            <a:r>
              <a:rPr lang="en-US" sz="2800" b="0" i="0" u="none" strike="noStrike" baseline="0" dirty="0">
                <a:solidFill>
                  <a:srgbClr val="000000"/>
                </a:solidFill>
                <a:latin typeface="Wingdings"/>
                <a:sym typeface="Wingdings"/>
              </a:rPr>
              <a:t></a:t>
            </a:r>
            <a:r>
              <a:rPr lang="en-US" sz="2800" b="0" i="0" u="none" strike="noStrike" baseline="0" dirty="0">
                <a:solidFill>
                  <a:srgbClr val="000000"/>
                </a:solidFill>
                <a:latin typeface="Tw Cen MT"/>
              </a:rPr>
              <a:t>Carol follows up if any clarification or additional documentation is needed</a:t>
            </a:r>
          </a:p>
          <a:p>
            <a:pPr marL="0" indent="0">
              <a:buNone/>
            </a:pPr>
            <a:r>
              <a:rPr lang="en-US" sz="2800" b="0" i="0" u="none" strike="noStrike" baseline="0" dirty="0">
                <a:solidFill>
                  <a:srgbClr val="000000"/>
                </a:solidFill>
                <a:latin typeface="Wingdings"/>
                <a:sym typeface="Wingdings"/>
              </a:rPr>
              <a:t></a:t>
            </a:r>
            <a:r>
              <a:rPr lang="en-US" sz="2800" b="0" i="0" u="none" strike="noStrike" baseline="0" dirty="0">
                <a:solidFill>
                  <a:srgbClr val="000000"/>
                </a:solidFill>
                <a:latin typeface="Tw Cen MT"/>
              </a:rPr>
              <a:t>Karissa approves travel request as part of the Workday process</a:t>
            </a:r>
          </a:p>
          <a:p>
            <a:pPr marL="0" indent="0">
              <a:buNone/>
            </a:pPr>
            <a:r>
              <a:rPr lang="en-US" sz="2800" b="0" i="0" u="none" strike="noStrike" baseline="0" dirty="0">
                <a:solidFill>
                  <a:srgbClr val="000000"/>
                </a:solidFill>
                <a:latin typeface="Wingdings"/>
                <a:sym typeface="Wingdings"/>
              </a:rPr>
              <a:t></a:t>
            </a:r>
            <a:r>
              <a:rPr lang="en-US" sz="2800" b="0" i="0" u="none" strike="noStrike" baseline="0" dirty="0">
                <a:solidFill>
                  <a:srgbClr val="000000"/>
                </a:solidFill>
                <a:latin typeface="Tw Cen MT"/>
              </a:rPr>
              <a:t>Once approved, your SA# allows you to book your flight</a:t>
            </a:r>
          </a:p>
          <a:p>
            <a:pPr>
              <a:buFont typeface="Wingdings" panose="020B0604020202020204" pitchFamily="34" charset="0"/>
              <a:buChar char="ü"/>
            </a:pPr>
            <a:r>
              <a:rPr lang="en-US" dirty="0">
                <a:latin typeface="TW Cen MT"/>
                <a:ea typeface="+mn-lt"/>
                <a:cs typeface="+mn-lt"/>
              </a:rPr>
              <a:t>Expense travel within 7 business days of notice from Travel office</a:t>
            </a:r>
            <a:endParaRPr lang="en-US">
              <a:latin typeface="TW Cen MT"/>
              <a:cs typeface="Calibri"/>
            </a:endParaRPr>
          </a:p>
        </p:txBody>
      </p:sp>
      <p:sp>
        <p:nvSpPr>
          <p:cNvPr id="6" name="Content Placeholder 5">
            <a:extLst>
              <a:ext uri="{FF2B5EF4-FFF2-40B4-BE49-F238E27FC236}">
                <a16:creationId xmlns:a16="http://schemas.microsoft.com/office/drawing/2014/main" id="{37AF5BD9-3705-4F68-B8CD-2442B70AE32F}"/>
              </a:ext>
            </a:extLst>
          </p:cNvPr>
          <p:cNvSpPr>
            <a:spLocks noGrp="1"/>
          </p:cNvSpPr>
          <p:nvPr>
            <p:ph sz="half" idx="2"/>
          </p:nvPr>
        </p:nvSpPr>
        <p:spPr>
          <a:xfrm>
            <a:off x="6224391" y="1598950"/>
            <a:ext cx="5274526" cy="4351338"/>
          </a:xfrm>
        </p:spPr>
        <p:txBody>
          <a:bodyPr vert="horz" lIns="91440" tIns="45720" rIns="91440" bIns="45720" rtlCol="0" anchor="t">
            <a:normAutofit fontScale="85000" lnSpcReduction="20000"/>
          </a:bodyPr>
          <a:lstStyle/>
          <a:p>
            <a:pPr marL="0" marR="59690" indent="0">
              <a:buNone/>
            </a:pPr>
            <a:r>
              <a:rPr lang="en-US" sz="3200" b="0" i="0" u="none" strike="noStrike" baseline="0">
                <a:solidFill>
                  <a:schemeClr val="accent1"/>
                </a:solidFill>
                <a:latin typeface="Tw Cen MT" panose="020B0602020104020603" pitchFamily="34" charset="0"/>
              </a:rPr>
              <a:t>After Travel</a:t>
            </a:r>
            <a:endParaRPr lang="en-US"/>
          </a:p>
          <a:p>
            <a:pPr>
              <a:buFont typeface="Wingdings" panose="05000000000000000000" pitchFamily="2" charset="2"/>
              <a:buChar char="ü"/>
            </a:pPr>
            <a:r>
              <a:rPr lang="en-US" sz="2800" b="0" i="0" u="none" strike="noStrike" baseline="0">
                <a:latin typeface="Tw Cen MT"/>
              </a:rPr>
              <a:t>Create an expense report (ER) </a:t>
            </a:r>
            <a:r>
              <a:rPr lang="en-US" sz="2800" b="1" i="1" u="none" strike="noStrike" baseline="0">
                <a:latin typeface="Tw Cen MT"/>
              </a:rPr>
              <a:t>within 60 days of the expense</a:t>
            </a:r>
            <a:r>
              <a:rPr lang="en-US" sz="2800" b="0" i="0" u="none" strike="noStrike" baseline="0">
                <a:latin typeface="Tw Cen MT"/>
              </a:rPr>
              <a:t>. Link the ER to the spend authorization.</a:t>
            </a:r>
            <a:r>
              <a:rPr lang="en-US">
                <a:latin typeface="Tw Cen MT"/>
              </a:rPr>
              <a:t> </a:t>
            </a:r>
            <a:endParaRPr lang="en-US" sz="2800" b="0" i="0" u="none" strike="noStrike" baseline="0">
              <a:latin typeface="Tw Cen MT" panose="020B0602020104020603" pitchFamily="34" charset="0"/>
            </a:endParaRPr>
          </a:p>
          <a:p>
            <a:pPr>
              <a:buFont typeface="Wingdings" panose="05000000000000000000" pitchFamily="2" charset="2"/>
              <a:buChar char="ü"/>
            </a:pPr>
            <a:r>
              <a:rPr lang="en-US" sz="2800" b="0" i="0" u="none" strike="noStrike" baseline="0">
                <a:latin typeface="Tw Cen MT" panose="020B0602020104020603" pitchFamily="34" charset="0"/>
              </a:rPr>
              <a:t>Carol or Karissa may follow up with you after submission</a:t>
            </a:r>
          </a:p>
          <a:p>
            <a:pPr>
              <a:buFont typeface="Wingdings" panose="05000000000000000000" pitchFamily="2" charset="2"/>
              <a:buChar char="ü"/>
            </a:pPr>
            <a:r>
              <a:rPr lang="en-US" sz="2800" b="0" i="0" u="none" strike="noStrike" baseline="0">
                <a:latin typeface="Tw Cen MT" panose="020B0602020104020603" pitchFamily="34" charset="0"/>
              </a:rPr>
              <a:t>The request workflows through 3-4 individual approval processes at the BSC depending on the source of your funds</a:t>
            </a:r>
            <a:endParaRPr lang="en-US">
              <a:latin typeface="Tw Cen MT" panose="020B0602020104020603" pitchFamily="34" charset="0"/>
            </a:endParaRPr>
          </a:p>
          <a:p>
            <a:pPr marR="635" algn="just">
              <a:buFont typeface="Wingdings" panose="05000000000000000000" pitchFamily="2" charset="2"/>
              <a:buChar char="ü"/>
            </a:pPr>
            <a:r>
              <a:rPr lang="en-US" sz="2800" b="0" i="0" u="none" strike="noStrike" baseline="0">
                <a:latin typeface="Tw Cen MT" panose="020B0602020104020603" pitchFamily="34" charset="0"/>
              </a:rPr>
              <a:t>Once approved, you will get a notification for your approval</a:t>
            </a:r>
            <a:endParaRPr lang="en-US" sz="1100" b="0" i="0" u="none" strike="noStrike" baseline="0">
              <a:latin typeface="Tw Cen MT" panose="020B0602020104020603" pitchFamily="34" charset="0"/>
            </a:endParaRPr>
          </a:p>
          <a:p>
            <a:pPr marR="4445">
              <a:buFont typeface="Wingdings" panose="05000000000000000000" pitchFamily="2" charset="2"/>
              <a:buChar char="ü"/>
            </a:pPr>
            <a:r>
              <a:rPr lang="en-US" sz="2800" b="0" i="0" u="none" strike="noStrike" baseline="0">
                <a:latin typeface="Tw Cen MT" panose="020B0602020104020603" pitchFamily="34" charset="0"/>
              </a:rPr>
              <a:t>will take another 1-2 business days for the funds to be released</a:t>
            </a:r>
          </a:p>
          <a:p>
            <a:pPr marL="0" indent="0">
              <a:buNone/>
            </a:pPr>
            <a:endParaRPr lang="en-US"/>
          </a:p>
        </p:txBody>
      </p:sp>
    </p:spTree>
    <p:extLst>
      <p:ext uri="{BB962C8B-B14F-4D97-AF65-F5344CB8AC3E}">
        <p14:creationId xmlns:p14="http://schemas.microsoft.com/office/powerpoint/2010/main" val="119386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D4918-A5AB-464E-8C96-F3240C42BF3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BOOKING A FLIGHT IN CONCUR</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69CF6AE-68FD-440F-B088-C5FA0B25241E}"/>
              </a:ext>
            </a:extLst>
          </p:cNvPr>
          <p:cNvSpPr txBox="1"/>
          <p:nvPr/>
        </p:nvSpPr>
        <p:spPr>
          <a:xfrm>
            <a:off x="3852359" y="4443225"/>
            <a:ext cx="4484106" cy="461665"/>
          </a:xfrm>
          <a:prstGeom prst="rect">
            <a:avLst/>
          </a:prstGeom>
          <a:noFill/>
        </p:spPr>
        <p:txBody>
          <a:bodyPr wrap="square" rtlCol="0">
            <a:spAutoFit/>
          </a:bodyPr>
          <a:lstStyle/>
          <a:p>
            <a:r>
              <a:rPr lang="en-US" sz="2400"/>
              <a:t>When to book, payment methods</a:t>
            </a:r>
          </a:p>
        </p:txBody>
      </p:sp>
    </p:spTree>
    <p:extLst>
      <p:ext uri="{BB962C8B-B14F-4D97-AF65-F5344CB8AC3E}">
        <p14:creationId xmlns:p14="http://schemas.microsoft.com/office/powerpoint/2010/main" val="151660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53AD-6625-4F6E-B123-5944B437CEE5}"/>
              </a:ext>
            </a:extLst>
          </p:cNvPr>
          <p:cNvSpPr>
            <a:spLocks noGrp="1"/>
          </p:cNvSpPr>
          <p:nvPr>
            <p:ph type="title"/>
          </p:nvPr>
        </p:nvSpPr>
        <p:spPr/>
        <p:txBody>
          <a:bodyPr/>
          <a:lstStyle/>
          <a:p>
            <a:r>
              <a:rPr lang="en-US">
                <a:latin typeface="Tw Cen MT" panose="020B0602020104020603" pitchFamily="34" charset="0"/>
              </a:rPr>
              <a:t>BOOKING A FLIGHT IN CONCUR</a:t>
            </a:r>
          </a:p>
        </p:txBody>
      </p:sp>
      <p:sp>
        <p:nvSpPr>
          <p:cNvPr id="3" name="Content Placeholder 2">
            <a:extLst>
              <a:ext uri="{FF2B5EF4-FFF2-40B4-BE49-F238E27FC236}">
                <a16:creationId xmlns:a16="http://schemas.microsoft.com/office/drawing/2014/main" id="{9A95FD09-7C2A-4A4B-8227-C42CFF5CB701}"/>
              </a:ext>
            </a:extLst>
          </p:cNvPr>
          <p:cNvSpPr>
            <a:spLocks noGrp="1"/>
          </p:cNvSpPr>
          <p:nvPr>
            <p:ph idx="1"/>
          </p:nvPr>
        </p:nvSpPr>
        <p:spPr>
          <a:xfrm>
            <a:off x="838200" y="1690688"/>
            <a:ext cx="10515600" cy="4351338"/>
          </a:xfrm>
        </p:spPr>
        <p:txBody>
          <a:bodyPr>
            <a:normAutofit fontScale="85000" lnSpcReduction="20000"/>
          </a:bodyPr>
          <a:lstStyle/>
          <a:p>
            <a:r>
              <a:rPr lang="en-US">
                <a:latin typeface="Tw Cen MT" panose="020B0602020104020603" pitchFamily="34" charset="0"/>
              </a:rPr>
              <a:t>First and foremost, you cannot book a flight in Concur until you have an approved SA#. You can browse flights for planning purposes, though.</a:t>
            </a:r>
          </a:p>
          <a:p>
            <a:r>
              <a:rPr lang="en-US">
                <a:latin typeface="Tw Cen MT" panose="020B0602020104020603" pitchFamily="34" charset="0"/>
              </a:rPr>
              <a:t>You can request a cost comparison in Concur. </a:t>
            </a:r>
          </a:p>
          <a:p>
            <a:r>
              <a:rPr lang="en-US">
                <a:latin typeface="Tw Cen MT" panose="020B0602020104020603" pitchFamily="34" charset="0"/>
              </a:rPr>
              <a:t>Once you have your SA approved, you can use the SA# in Concur </a:t>
            </a:r>
            <a:r>
              <a:rPr lang="en-US">
                <a:latin typeface="Tw Cen MT" panose="020B0602020104020603" pitchFamily="34" charset="0"/>
                <a:hlinkClick r:id="rId2"/>
              </a:rPr>
              <a:t>to book your flight</a:t>
            </a:r>
            <a:r>
              <a:rPr lang="en-US">
                <a:latin typeface="Tw Cen MT" panose="020B0602020104020603" pitchFamily="34" charset="0"/>
              </a:rPr>
              <a:t>. Remember that you must fly in and out of CMH. </a:t>
            </a:r>
          </a:p>
          <a:p>
            <a:r>
              <a:rPr lang="en-US">
                <a:latin typeface="Tw Cen MT" panose="020B0602020104020603" pitchFamily="34" charset="0"/>
              </a:rPr>
              <a:t>Basic Economy is not recommended by Concur or the Travel Office. You’ll see a warning if you are about to choose a Basic Economy flight.</a:t>
            </a:r>
          </a:p>
          <a:p>
            <a:r>
              <a:rPr lang="en-US">
                <a:latin typeface="Tw Cen MT" panose="020B0602020104020603" pitchFamily="34" charset="0"/>
              </a:rPr>
              <a:t>When traveling on grant funds, there are US air carrier requirements. </a:t>
            </a:r>
          </a:p>
          <a:p>
            <a:r>
              <a:rPr lang="en-US">
                <a:latin typeface="Tw Cen MT" panose="020B0602020104020603" pitchFamily="34" charset="0"/>
              </a:rPr>
              <a:t>In “method of payment” choose OSP for grant funded trips, choose UNIV for all other travel. If you are at all unsure, check with Carol or Karissa. </a:t>
            </a:r>
          </a:p>
          <a:p>
            <a:r>
              <a:rPr lang="en-US">
                <a:latin typeface="Tw Cen MT" panose="020B0602020104020603" pitchFamily="34" charset="0"/>
              </a:rPr>
              <a:t>The Travel Office will send you notification after your flight is booked. You will have 7 business days after that notification to complete an Expense Report for your flight.</a:t>
            </a:r>
          </a:p>
        </p:txBody>
      </p:sp>
    </p:spTree>
    <p:extLst>
      <p:ext uri="{BB962C8B-B14F-4D97-AF65-F5344CB8AC3E}">
        <p14:creationId xmlns:p14="http://schemas.microsoft.com/office/powerpoint/2010/main" val="350525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72EE-F708-43B6-AEA7-9FEB6C597F8D}"/>
              </a:ext>
            </a:extLst>
          </p:cNvPr>
          <p:cNvSpPr>
            <a:spLocks noGrp="1"/>
          </p:cNvSpPr>
          <p:nvPr>
            <p:ph type="title"/>
          </p:nvPr>
        </p:nvSpPr>
        <p:spPr/>
        <p:txBody>
          <a:bodyPr/>
          <a:lstStyle/>
          <a:p>
            <a:r>
              <a:rPr lang="en-US" dirty="0">
                <a:latin typeface="TW Cen MT"/>
                <a:cs typeface="Calibri Light"/>
              </a:rPr>
              <a:t>METHOD OF PAYMENT IN CONCUR</a:t>
            </a:r>
            <a:endParaRPr lang="en-US" dirty="0">
              <a:latin typeface="TW Cen MT"/>
            </a:endParaRPr>
          </a:p>
        </p:txBody>
      </p:sp>
      <p:pic>
        <p:nvPicPr>
          <p:cNvPr id="4" name="Picture 4">
            <a:extLst>
              <a:ext uri="{FF2B5EF4-FFF2-40B4-BE49-F238E27FC236}">
                <a16:creationId xmlns:a16="http://schemas.microsoft.com/office/drawing/2014/main" id="{8D63BE40-C04B-493A-9452-FB753AA36D49}"/>
              </a:ext>
            </a:extLst>
          </p:cNvPr>
          <p:cNvPicPr>
            <a:picLocks noGrp="1" noChangeAspect="1"/>
          </p:cNvPicPr>
          <p:nvPr>
            <p:ph idx="1"/>
          </p:nvPr>
        </p:nvPicPr>
        <p:blipFill>
          <a:blip r:embed="rId2"/>
          <a:stretch>
            <a:fillRect/>
          </a:stretch>
        </p:blipFill>
        <p:spPr>
          <a:xfrm>
            <a:off x="623552" y="1762836"/>
            <a:ext cx="10515600" cy="3639790"/>
          </a:xfrm>
        </p:spPr>
      </p:pic>
      <p:sp>
        <p:nvSpPr>
          <p:cNvPr id="3" name="TextBox 2">
            <a:extLst>
              <a:ext uri="{FF2B5EF4-FFF2-40B4-BE49-F238E27FC236}">
                <a16:creationId xmlns:a16="http://schemas.microsoft.com/office/drawing/2014/main" id="{85F66B14-D824-42E9-AC30-A32AA7C2191E}"/>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TextBox 4">
            <a:extLst>
              <a:ext uri="{FF2B5EF4-FFF2-40B4-BE49-F238E27FC236}">
                <a16:creationId xmlns:a16="http://schemas.microsoft.com/office/drawing/2014/main" id="{8CCDE310-647F-46AF-A508-160986ABC144}"/>
              </a:ext>
            </a:extLst>
          </p:cNvPr>
          <p:cNvSpPr txBox="1"/>
          <p:nvPr/>
        </p:nvSpPr>
        <p:spPr>
          <a:xfrm>
            <a:off x="999402" y="5571401"/>
            <a:ext cx="101413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you are </a:t>
            </a:r>
            <a:r>
              <a:rPr lang="en-US" b="1" i="1" dirty="0"/>
              <a:t>not</a:t>
            </a:r>
            <a:r>
              <a:rPr lang="en-US" dirty="0"/>
              <a:t> using an OSP grant, choose the credit card ending in x1329 (highlighted above as it would appear in Concur). </a:t>
            </a:r>
          </a:p>
        </p:txBody>
      </p:sp>
    </p:spTree>
    <p:extLst>
      <p:ext uri="{BB962C8B-B14F-4D97-AF65-F5344CB8AC3E}">
        <p14:creationId xmlns:p14="http://schemas.microsoft.com/office/powerpoint/2010/main" val="935499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Widescreen</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Arts &amp; Sciences Travel Process</vt:lpstr>
      <vt:lpstr>OSU TRAVEL POLICY VS. ASC TRAVEL POLICY  </vt:lpstr>
      <vt:lpstr>UNIT-LEVEL POLICIES</vt:lpstr>
      <vt:lpstr> ALWAYS SUBMIT A SPEND AUTHORIZATION! </vt:lpstr>
      <vt:lpstr>The Travel Life Cycle</vt:lpstr>
      <vt:lpstr>TRAVEL LIFE CYCLE </vt:lpstr>
      <vt:lpstr>BOOKING A FLIGHT IN CONCUR</vt:lpstr>
      <vt:lpstr>BOOKING A FLIGHT IN CONCUR</vt:lpstr>
      <vt:lpstr>METHOD OF PAYMENT IN CONCUR</vt:lpstr>
      <vt:lpstr>ADDITIONAL FLIGHT CONSIDERATIONS</vt:lpstr>
      <vt:lpstr>WORKING WITH A TRAVEL AGENT</vt:lpstr>
      <vt:lpstr>EXPENSE REPORTS FOR FLIGHTS</vt:lpstr>
      <vt:lpstr>SPLITTING TRAVEL COSTS</vt:lpstr>
      <vt:lpstr>SPLITTING COSTS</vt:lpstr>
      <vt:lpstr>Per Diem Rates</vt:lpstr>
      <vt:lpstr>PER DIEM</vt:lpstr>
      <vt:lpstr>RECEIPTS</vt:lpstr>
      <vt:lpstr>Examples of Itemized Receipts</vt:lpstr>
      <vt:lpstr>RECEIPTS CONT’D  </vt:lpstr>
      <vt:lpstr>RENTAL CARS</vt:lpstr>
      <vt:lpstr>RENTAL CAR INSURANCE</vt:lpstr>
      <vt:lpstr>LODGING</vt:lpstr>
      <vt:lpstr>NON-COMMERCIAL LODGING</vt:lpstr>
      <vt:lpstr>LODGING PER DIEM</vt:lpstr>
      <vt:lpstr>International Travel</vt:lpstr>
      <vt:lpstr>ADDITIONAL INFO FOR INTERNATIONAL TRAVEL</vt:lpstr>
      <vt:lpstr>Cost Comparisons</vt:lpstr>
      <vt:lpstr>LODGING COMPARISON:  watch for differences in rates, and save the quotes used on your SA! </vt:lpstr>
      <vt:lpstr>RENTAL CAR COMPARISON</vt:lpstr>
      <vt:lpstr>FLYING VS RENTAL VS DRIVING</vt:lpstr>
      <vt:lpstr>FLYING VS. RENTAL VS. DRIVING EXAMPLE</vt:lpstr>
      <vt:lpstr>ADDING PERSONAL DAYS</vt:lpstr>
      <vt:lpstr>Travel Comparison Form</vt:lpstr>
      <vt:lpstr>Expense Reports</vt:lpstr>
      <vt:lpstr>Expense Reports after Travel</vt:lpstr>
      <vt:lpstr>Exceptions</vt:lpstr>
      <vt:lpstr>EXCEPTIONS TO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&amp; Sciences Travel Process</dc:title>
  <dc:creator>Bitzinger, Carol</dc:creator>
  <cp:revision>307</cp:revision>
  <dcterms:created xsi:type="dcterms:W3CDTF">2021-12-01T20:52:15Z</dcterms:created>
  <dcterms:modified xsi:type="dcterms:W3CDTF">2022-03-16T17:54:00Z</dcterms:modified>
</cp:coreProperties>
</file>